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85" r:id="rId4"/>
    <p:sldId id="272" r:id="rId5"/>
    <p:sldId id="274" r:id="rId6"/>
    <p:sldId id="275" r:id="rId7"/>
    <p:sldId id="276" r:id="rId8"/>
    <p:sldId id="277" r:id="rId9"/>
    <p:sldId id="278" r:id="rId10"/>
    <p:sldId id="257" r:id="rId11"/>
    <p:sldId id="279" r:id="rId12"/>
    <p:sldId id="280" r:id="rId13"/>
    <p:sldId id="281" r:id="rId14"/>
    <p:sldId id="282" r:id="rId15"/>
    <p:sldId id="288" r:id="rId16"/>
    <p:sldId id="283" r:id="rId17"/>
    <p:sldId id="287" r:id="rId18"/>
    <p:sldId id="286" r:id="rId19"/>
  </p:sldIdLst>
  <p:sldSz cx="9144000" cy="6858000" type="screen4x3"/>
  <p:notesSz cx="6985000" cy="9283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58" autoAdjust="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298BD4-2021-486B-9039-33170C5842A2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F33DCF60-294D-478D-A0C2-438F3F5C8B40}">
      <dgm:prSet phldrT="[Text]" custT="1"/>
      <dgm:spPr/>
      <dgm:t>
        <a:bodyPr/>
        <a:lstStyle/>
        <a:p>
          <a:pPr rtl="1"/>
          <a:r>
            <a:rPr lang="en-US" sz="1400" b="1" dirty="0" smtClean="0"/>
            <a:t>Recursive enumerable</a:t>
          </a:r>
          <a:endParaRPr lang="he-IL" sz="1400" b="1" dirty="0"/>
        </a:p>
      </dgm:t>
    </dgm:pt>
    <dgm:pt modelId="{693C2D90-550C-4CC0-9548-8319010241B9}" type="parTrans" cxnId="{2257C845-E9D3-4416-BE90-B817C9A10CA0}">
      <dgm:prSet/>
      <dgm:spPr/>
      <dgm:t>
        <a:bodyPr/>
        <a:lstStyle/>
        <a:p>
          <a:pPr rtl="1"/>
          <a:endParaRPr lang="he-IL"/>
        </a:p>
      </dgm:t>
    </dgm:pt>
    <dgm:pt modelId="{5C1B578C-968C-4603-A580-CB5D5965D0B7}" type="sibTrans" cxnId="{2257C845-E9D3-4416-BE90-B817C9A10CA0}">
      <dgm:prSet/>
      <dgm:spPr/>
      <dgm:t>
        <a:bodyPr/>
        <a:lstStyle/>
        <a:p>
          <a:pPr rtl="1"/>
          <a:endParaRPr lang="he-IL"/>
        </a:p>
      </dgm:t>
    </dgm:pt>
    <dgm:pt modelId="{CFBA56E6-3BA1-4E29-BBAC-0AE79307CF6B}">
      <dgm:prSet phldrT="[Text]" custT="1"/>
      <dgm:spPr/>
      <dgm:t>
        <a:bodyPr/>
        <a:lstStyle/>
        <a:p>
          <a:pPr rtl="1"/>
          <a:r>
            <a:rPr lang="en-US" sz="1400" b="1" dirty="0" smtClean="0"/>
            <a:t>Context-sensitive (LBA)</a:t>
          </a:r>
          <a:endParaRPr lang="he-IL" sz="1400" b="1" dirty="0"/>
        </a:p>
      </dgm:t>
    </dgm:pt>
    <dgm:pt modelId="{C75B4B76-873D-4E5F-B628-D3D9F37BD813}" type="parTrans" cxnId="{68820074-16B3-40BC-AB4F-5995CD4FA806}">
      <dgm:prSet/>
      <dgm:spPr/>
      <dgm:t>
        <a:bodyPr/>
        <a:lstStyle/>
        <a:p>
          <a:pPr rtl="1"/>
          <a:endParaRPr lang="he-IL"/>
        </a:p>
      </dgm:t>
    </dgm:pt>
    <dgm:pt modelId="{BB1D6AA4-3571-4328-83E8-3E817AB3207D}" type="sibTrans" cxnId="{68820074-16B3-40BC-AB4F-5995CD4FA806}">
      <dgm:prSet/>
      <dgm:spPr/>
      <dgm:t>
        <a:bodyPr/>
        <a:lstStyle/>
        <a:p>
          <a:pPr rtl="1"/>
          <a:endParaRPr lang="he-IL"/>
        </a:p>
      </dgm:t>
    </dgm:pt>
    <dgm:pt modelId="{D843E669-EACC-4CEA-BA6A-35E452F85A51}">
      <dgm:prSet phldrT="[Text]" custT="1"/>
      <dgm:spPr/>
      <dgm:t>
        <a:bodyPr/>
        <a:lstStyle/>
        <a:p>
          <a:pPr rtl="1"/>
          <a:r>
            <a:rPr lang="en-US" sz="1400" b="1" dirty="0" smtClean="0"/>
            <a:t>Mildly context-sensitive</a:t>
          </a:r>
          <a:endParaRPr lang="he-IL" sz="1400" b="1" dirty="0"/>
        </a:p>
      </dgm:t>
    </dgm:pt>
    <dgm:pt modelId="{73EA5D7D-9E07-4AD5-94B3-80C19BDF6CD3}" type="parTrans" cxnId="{EEB3C669-8747-41FF-A23A-EB5C7FF51693}">
      <dgm:prSet/>
      <dgm:spPr/>
      <dgm:t>
        <a:bodyPr/>
        <a:lstStyle/>
        <a:p>
          <a:pPr rtl="1"/>
          <a:endParaRPr lang="he-IL"/>
        </a:p>
      </dgm:t>
    </dgm:pt>
    <dgm:pt modelId="{F4D26592-6EF4-4551-B65D-6605F3557136}" type="sibTrans" cxnId="{EEB3C669-8747-41FF-A23A-EB5C7FF51693}">
      <dgm:prSet/>
      <dgm:spPr/>
      <dgm:t>
        <a:bodyPr/>
        <a:lstStyle/>
        <a:p>
          <a:pPr rtl="1"/>
          <a:endParaRPr lang="he-IL"/>
        </a:p>
      </dgm:t>
    </dgm:pt>
    <dgm:pt modelId="{CA8A20D9-BB06-4159-BE7D-3CE04BE3B912}">
      <dgm:prSet phldrT="[Text]" custT="1"/>
      <dgm:spPr/>
      <dgm:t>
        <a:bodyPr/>
        <a:lstStyle/>
        <a:p>
          <a:pPr rtl="1"/>
          <a:r>
            <a:rPr lang="en-US" sz="1400" b="1" dirty="0" smtClean="0"/>
            <a:t>Regular = FA definable </a:t>
          </a:r>
          <a:endParaRPr lang="he-IL" sz="1400" b="1" dirty="0"/>
        </a:p>
      </dgm:t>
    </dgm:pt>
    <dgm:pt modelId="{51B9C304-ECC3-46F6-A5FB-3C03F3C741AA}" type="parTrans" cxnId="{83FFA8DB-76EA-474E-A5F4-3817125146CD}">
      <dgm:prSet/>
      <dgm:spPr/>
      <dgm:t>
        <a:bodyPr/>
        <a:lstStyle/>
        <a:p>
          <a:pPr rtl="1"/>
          <a:endParaRPr lang="he-IL"/>
        </a:p>
      </dgm:t>
    </dgm:pt>
    <dgm:pt modelId="{41004DAE-5F4A-485A-B299-81867F2F3B5F}" type="sibTrans" cxnId="{83FFA8DB-76EA-474E-A5F4-3817125146CD}">
      <dgm:prSet/>
      <dgm:spPr/>
      <dgm:t>
        <a:bodyPr/>
        <a:lstStyle/>
        <a:p>
          <a:pPr rtl="1"/>
          <a:endParaRPr lang="he-IL"/>
        </a:p>
      </dgm:t>
    </dgm:pt>
    <dgm:pt modelId="{804C20DA-E762-41F9-ADAD-B047B6786A72}">
      <dgm:prSet custT="1"/>
      <dgm:spPr/>
      <dgm:t>
        <a:bodyPr/>
        <a:lstStyle/>
        <a:p>
          <a:pPr rtl="1"/>
          <a:r>
            <a:rPr lang="en-US" sz="1400" b="1" dirty="0" smtClean="0"/>
            <a:t>Context free*</a:t>
          </a:r>
          <a:endParaRPr lang="he-IL" sz="1400" b="1" dirty="0"/>
        </a:p>
      </dgm:t>
    </dgm:pt>
    <dgm:pt modelId="{0EC11F68-3AEA-4CA9-97D4-7B88E0866A6C}" type="parTrans" cxnId="{7D634834-0CB6-4330-94F5-90C00D183458}">
      <dgm:prSet/>
      <dgm:spPr/>
      <dgm:t>
        <a:bodyPr/>
        <a:lstStyle/>
        <a:p>
          <a:pPr rtl="1"/>
          <a:endParaRPr lang="he-IL"/>
        </a:p>
      </dgm:t>
    </dgm:pt>
    <dgm:pt modelId="{4AEEBAEE-7344-4050-BABE-1B33307EC5EB}" type="sibTrans" cxnId="{7D634834-0CB6-4330-94F5-90C00D183458}">
      <dgm:prSet/>
      <dgm:spPr/>
      <dgm:t>
        <a:bodyPr/>
        <a:lstStyle/>
        <a:p>
          <a:pPr rtl="1"/>
          <a:endParaRPr lang="he-IL"/>
        </a:p>
      </dgm:t>
    </dgm:pt>
    <dgm:pt modelId="{0E2A0D07-2DFD-44FF-B18D-76A20E01592D}" type="pres">
      <dgm:prSet presAssocID="{05298BD4-2021-486B-9039-33170C5842A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3465D08-E188-490D-8296-2AA4AC0EC753}" type="pres">
      <dgm:prSet presAssocID="{05298BD4-2021-486B-9039-33170C5842A2}" presName="comp1" presStyleCnt="0"/>
      <dgm:spPr/>
    </dgm:pt>
    <dgm:pt modelId="{DB39A05C-5FA1-4606-AF97-014C7A58E7EC}" type="pres">
      <dgm:prSet presAssocID="{05298BD4-2021-486B-9039-33170C5842A2}" presName="circle1" presStyleLbl="node1" presStyleIdx="0" presStyleCnt="5"/>
      <dgm:spPr/>
      <dgm:t>
        <a:bodyPr/>
        <a:lstStyle/>
        <a:p>
          <a:pPr rtl="1"/>
          <a:endParaRPr lang="he-IL"/>
        </a:p>
      </dgm:t>
    </dgm:pt>
    <dgm:pt modelId="{44E82756-EB1F-4912-89CF-A13958DAA9AD}" type="pres">
      <dgm:prSet presAssocID="{05298BD4-2021-486B-9039-33170C5842A2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EFB5482-72B0-4A8A-92C1-5A3661A3E441}" type="pres">
      <dgm:prSet presAssocID="{05298BD4-2021-486B-9039-33170C5842A2}" presName="comp2" presStyleCnt="0"/>
      <dgm:spPr/>
    </dgm:pt>
    <dgm:pt modelId="{D8A46E75-771F-4200-834B-E2DAFEDBC460}" type="pres">
      <dgm:prSet presAssocID="{05298BD4-2021-486B-9039-33170C5842A2}" presName="circle2" presStyleLbl="node1" presStyleIdx="1" presStyleCnt="5"/>
      <dgm:spPr/>
      <dgm:t>
        <a:bodyPr/>
        <a:lstStyle/>
        <a:p>
          <a:pPr rtl="1"/>
          <a:endParaRPr lang="he-IL"/>
        </a:p>
      </dgm:t>
    </dgm:pt>
    <dgm:pt modelId="{5CDD2200-B92A-463A-A743-5110D9D26967}" type="pres">
      <dgm:prSet presAssocID="{05298BD4-2021-486B-9039-33170C5842A2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7392AE3-14A5-4454-B5AB-4EE07D5A1DBA}" type="pres">
      <dgm:prSet presAssocID="{05298BD4-2021-486B-9039-33170C5842A2}" presName="comp3" presStyleCnt="0"/>
      <dgm:spPr/>
    </dgm:pt>
    <dgm:pt modelId="{1C8331B0-8AE2-478F-8486-1BD3CA8D13D2}" type="pres">
      <dgm:prSet presAssocID="{05298BD4-2021-486B-9039-33170C5842A2}" presName="circle3" presStyleLbl="node1" presStyleIdx="2" presStyleCnt="5"/>
      <dgm:spPr/>
      <dgm:t>
        <a:bodyPr/>
        <a:lstStyle/>
        <a:p>
          <a:pPr rtl="1"/>
          <a:endParaRPr lang="he-IL"/>
        </a:p>
      </dgm:t>
    </dgm:pt>
    <dgm:pt modelId="{03DD2963-59C6-4BD4-84D2-4FDFD9D989C4}" type="pres">
      <dgm:prSet presAssocID="{05298BD4-2021-486B-9039-33170C5842A2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E5C317E-D3EB-4E34-A4A8-7D43A2B1DE3B}" type="pres">
      <dgm:prSet presAssocID="{05298BD4-2021-486B-9039-33170C5842A2}" presName="comp4" presStyleCnt="0"/>
      <dgm:spPr/>
    </dgm:pt>
    <dgm:pt modelId="{DBD8C8B7-5D27-41E8-B8F4-E86CE246A2ED}" type="pres">
      <dgm:prSet presAssocID="{05298BD4-2021-486B-9039-33170C5842A2}" presName="circle4" presStyleLbl="node1" presStyleIdx="3" presStyleCnt="5"/>
      <dgm:spPr/>
      <dgm:t>
        <a:bodyPr/>
        <a:lstStyle/>
        <a:p>
          <a:pPr rtl="1"/>
          <a:endParaRPr lang="he-IL"/>
        </a:p>
      </dgm:t>
    </dgm:pt>
    <dgm:pt modelId="{421D5BC3-FAEA-403D-A0D5-4055FF4B088A}" type="pres">
      <dgm:prSet presAssocID="{05298BD4-2021-486B-9039-33170C5842A2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ED8D7BE-05B8-4E6C-84C5-F885977789F5}" type="pres">
      <dgm:prSet presAssocID="{05298BD4-2021-486B-9039-33170C5842A2}" presName="comp5" presStyleCnt="0"/>
      <dgm:spPr/>
    </dgm:pt>
    <dgm:pt modelId="{751F41AE-7DE9-4387-A06D-030EF26C0C00}" type="pres">
      <dgm:prSet presAssocID="{05298BD4-2021-486B-9039-33170C5842A2}" presName="circle5" presStyleLbl="node1" presStyleIdx="4" presStyleCnt="5"/>
      <dgm:spPr/>
      <dgm:t>
        <a:bodyPr/>
        <a:lstStyle/>
        <a:p>
          <a:pPr rtl="1"/>
          <a:endParaRPr lang="he-IL"/>
        </a:p>
      </dgm:t>
    </dgm:pt>
    <dgm:pt modelId="{00F536DD-72D4-4D78-BA86-50E43B09ECBE}" type="pres">
      <dgm:prSet presAssocID="{05298BD4-2021-486B-9039-33170C5842A2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D634834-0CB6-4330-94F5-90C00D183458}" srcId="{05298BD4-2021-486B-9039-33170C5842A2}" destId="{804C20DA-E762-41F9-ADAD-B047B6786A72}" srcOrd="3" destOrd="0" parTransId="{0EC11F68-3AEA-4CA9-97D4-7B88E0866A6C}" sibTransId="{4AEEBAEE-7344-4050-BABE-1B33307EC5EB}"/>
    <dgm:cxn modelId="{DAFB78E8-BD0D-40A2-81CD-4DBDEA11EB5D}" type="presOf" srcId="{CFBA56E6-3BA1-4E29-BBAC-0AE79307CF6B}" destId="{5CDD2200-B92A-463A-A743-5110D9D26967}" srcOrd="1" destOrd="0" presId="urn:microsoft.com/office/officeart/2005/8/layout/venn2"/>
    <dgm:cxn modelId="{4803E554-6853-4830-A493-436B368823D0}" type="presOf" srcId="{F33DCF60-294D-478D-A0C2-438F3F5C8B40}" destId="{44E82756-EB1F-4912-89CF-A13958DAA9AD}" srcOrd="1" destOrd="0" presId="urn:microsoft.com/office/officeart/2005/8/layout/venn2"/>
    <dgm:cxn modelId="{EEB3C669-8747-41FF-A23A-EB5C7FF51693}" srcId="{05298BD4-2021-486B-9039-33170C5842A2}" destId="{D843E669-EACC-4CEA-BA6A-35E452F85A51}" srcOrd="2" destOrd="0" parTransId="{73EA5D7D-9E07-4AD5-94B3-80C19BDF6CD3}" sibTransId="{F4D26592-6EF4-4551-B65D-6605F3557136}"/>
    <dgm:cxn modelId="{83FFA8DB-76EA-474E-A5F4-3817125146CD}" srcId="{05298BD4-2021-486B-9039-33170C5842A2}" destId="{CA8A20D9-BB06-4159-BE7D-3CE04BE3B912}" srcOrd="4" destOrd="0" parTransId="{51B9C304-ECC3-46F6-A5FB-3C03F3C741AA}" sibTransId="{41004DAE-5F4A-485A-B299-81867F2F3B5F}"/>
    <dgm:cxn modelId="{A78B7050-09CA-406E-8376-743AD56BE4EF}" type="presOf" srcId="{CA8A20D9-BB06-4159-BE7D-3CE04BE3B912}" destId="{00F536DD-72D4-4D78-BA86-50E43B09ECBE}" srcOrd="1" destOrd="0" presId="urn:microsoft.com/office/officeart/2005/8/layout/venn2"/>
    <dgm:cxn modelId="{68820074-16B3-40BC-AB4F-5995CD4FA806}" srcId="{05298BD4-2021-486B-9039-33170C5842A2}" destId="{CFBA56E6-3BA1-4E29-BBAC-0AE79307CF6B}" srcOrd="1" destOrd="0" parTransId="{C75B4B76-873D-4E5F-B628-D3D9F37BD813}" sibTransId="{BB1D6AA4-3571-4328-83E8-3E817AB3207D}"/>
    <dgm:cxn modelId="{8631ECD6-D146-4E61-BCBB-E66C9F30D8DA}" type="presOf" srcId="{D843E669-EACC-4CEA-BA6A-35E452F85A51}" destId="{03DD2963-59C6-4BD4-84D2-4FDFD9D989C4}" srcOrd="1" destOrd="0" presId="urn:microsoft.com/office/officeart/2005/8/layout/venn2"/>
    <dgm:cxn modelId="{3BE71086-FCF9-46A0-9B04-F2E4B80535CC}" type="presOf" srcId="{D843E669-EACC-4CEA-BA6A-35E452F85A51}" destId="{1C8331B0-8AE2-478F-8486-1BD3CA8D13D2}" srcOrd="0" destOrd="0" presId="urn:microsoft.com/office/officeart/2005/8/layout/venn2"/>
    <dgm:cxn modelId="{A727401E-6616-4669-AFBB-700E1190903F}" type="presOf" srcId="{CA8A20D9-BB06-4159-BE7D-3CE04BE3B912}" destId="{751F41AE-7DE9-4387-A06D-030EF26C0C00}" srcOrd="0" destOrd="0" presId="urn:microsoft.com/office/officeart/2005/8/layout/venn2"/>
    <dgm:cxn modelId="{5A7855FB-CFC5-4A6C-B840-A72D202D5B2F}" type="presOf" srcId="{05298BD4-2021-486B-9039-33170C5842A2}" destId="{0E2A0D07-2DFD-44FF-B18D-76A20E01592D}" srcOrd="0" destOrd="0" presId="urn:microsoft.com/office/officeart/2005/8/layout/venn2"/>
    <dgm:cxn modelId="{83EC1646-4F8A-49AC-967A-5A16F3E9D2FE}" type="presOf" srcId="{CFBA56E6-3BA1-4E29-BBAC-0AE79307CF6B}" destId="{D8A46E75-771F-4200-834B-E2DAFEDBC460}" srcOrd="0" destOrd="0" presId="urn:microsoft.com/office/officeart/2005/8/layout/venn2"/>
    <dgm:cxn modelId="{FE0E1608-D397-4202-9B84-4B66D30032D2}" type="presOf" srcId="{F33DCF60-294D-478D-A0C2-438F3F5C8B40}" destId="{DB39A05C-5FA1-4606-AF97-014C7A58E7EC}" srcOrd="0" destOrd="0" presId="urn:microsoft.com/office/officeart/2005/8/layout/venn2"/>
    <dgm:cxn modelId="{35E22A48-1383-4286-B55C-E312DCCDC557}" type="presOf" srcId="{804C20DA-E762-41F9-ADAD-B047B6786A72}" destId="{DBD8C8B7-5D27-41E8-B8F4-E86CE246A2ED}" srcOrd="0" destOrd="0" presId="urn:microsoft.com/office/officeart/2005/8/layout/venn2"/>
    <dgm:cxn modelId="{2257C845-E9D3-4416-BE90-B817C9A10CA0}" srcId="{05298BD4-2021-486B-9039-33170C5842A2}" destId="{F33DCF60-294D-478D-A0C2-438F3F5C8B40}" srcOrd="0" destOrd="0" parTransId="{693C2D90-550C-4CC0-9548-8319010241B9}" sibTransId="{5C1B578C-968C-4603-A580-CB5D5965D0B7}"/>
    <dgm:cxn modelId="{88DA0031-0397-4112-BAA2-E28693E4FCA7}" type="presOf" srcId="{804C20DA-E762-41F9-ADAD-B047B6786A72}" destId="{421D5BC3-FAEA-403D-A0D5-4055FF4B088A}" srcOrd="1" destOrd="0" presId="urn:microsoft.com/office/officeart/2005/8/layout/venn2"/>
    <dgm:cxn modelId="{9301A1F4-9BD3-4F33-B35B-3EA3E47A8AF0}" type="presParOf" srcId="{0E2A0D07-2DFD-44FF-B18D-76A20E01592D}" destId="{83465D08-E188-490D-8296-2AA4AC0EC753}" srcOrd="0" destOrd="0" presId="urn:microsoft.com/office/officeart/2005/8/layout/venn2"/>
    <dgm:cxn modelId="{C4D1EDDE-0534-4149-B042-981F598FE5E1}" type="presParOf" srcId="{83465D08-E188-490D-8296-2AA4AC0EC753}" destId="{DB39A05C-5FA1-4606-AF97-014C7A58E7EC}" srcOrd="0" destOrd="0" presId="urn:microsoft.com/office/officeart/2005/8/layout/venn2"/>
    <dgm:cxn modelId="{0F824547-5ED6-4495-B728-CD3AB997B2FE}" type="presParOf" srcId="{83465D08-E188-490D-8296-2AA4AC0EC753}" destId="{44E82756-EB1F-4912-89CF-A13958DAA9AD}" srcOrd="1" destOrd="0" presId="urn:microsoft.com/office/officeart/2005/8/layout/venn2"/>
    <dgm:cxn modelId="{D1CB9A57-F214-48A6-AFE4-F4DCC62BAEEA}" type="presParOf" srcId="{0E2A0D07-2DFD-44FF-B18D-76A20E01592D}" destId="{FEFB5482-72B0-4A8A-92C1-5A3661A3E441}" srcOrd="1" destOrd="0" presId="urn:microsoft.com/office/officeart/2005/8/layout/venn2"/>
    <dgm:cxn modelId="{5C455D4A-CC1E-411E-92ED-48B93A11340D}" type="presParOf" srcId="{FEFB5482-72B0-4A8A-92C1-5A3661A3E441}" destId="{D8A46E75-771F-4200-834B-E2DAFEDBC460}" srcOrd="0" destOrd="0" presId="urn:microsoft.com/office/officeart/2005/8/layout/venn2"/>
    <dgm:cxn modelId="{51E6F43A-ABA8-4508-82A2-4BE3ABA3D016}" type="presParOf" srcId="{FEFB5482-72B0-4A8A-92C1-5A3661A3E441}" destId="{5CDD2200-B92A-463A-A743-5110D9D26967}" srcOrd="1" destOrd="0" presId="urn:microsoft.com/office/officeart/2005/8/layout/venn2"/>
    <dgm:cxn modelId="{85F49D40-9001-4F59-A16F-9E5F9D64E0BA}" type="presParOf" srcId="{0E2A0D07-2DFD-44FF-B18D-76A20E01592D}" destId="{17392AE3-14A5-4454-B5AB-4EE07D5A1DBA}" srcOrd="2" destOrd="0" presId="urn:microsoft.com/office/officeart/2005/8/layout/venn2"/>
    <dgm:cxn modelId="{37C6252C-429B-4543-A004-6C691746B36B}" type="presParOf" srcId="{17392AE3-14A5-4454-B5AB-4EE07D5A1DBA}" destId="{1C8331B0-8AE2-478F-8486-1BD3CA8D13D2}" srcOrd="0" destOrd="0" presId="urn:microsoft.com/office/officeart/2005/8/layout/venn2"/>
    <dgm:cxn modelId="{3B3F1A80-00DB-4E18-ADC0-4B2C9CE289F5}" type="presParOf" srcId="{17392AE3-14A5-4454-B5AB-4EE07D5A1DBA}" destId="{03DD2963-59C6-4BD4-84D2-4FDFD9D989C4}" srcOrd="1" destOrd="0" presId="urn:microsoft.com/office/officeart/2005/8/layout/venn2"/>
    <dgm:cxn modelId="{583F7771-4E6C-4F03-AD43-754B8AA21D62}" type="presParOf" srcId="{0E2A0D07-2DFD-44FF-B18D-76A20E01592D}" destId="{FE5C317E-D3EB-4E34-A4A8-7D43A2B1DE3B}" srcOrd="3" destOrd="0" presId="urn:microsoft.com/office/officeart/2005/8/layout/venn2"/>
    <dgm:cxn modelId="{AAC15183-A987-4339-84F8-884EE7DB51E5}" type="presParOf" srcId="{FE5C317E-D3EB-4E34-A4A8-7D43A2B1DE3B}" destId="{DBD8C8B7-5D27-41E8-B8F4-E86CE246A2ED}" srcOrd="0" destOrd="0" presId="urn:microsoft.com/office/officeart/2005/8/layout/venn2"/>
    <dgm:cxn modelId="{8051B88B-0E9C-41C3-BF73-C64FC4FF07CC}" type="presParOf" srcId="{FE5C317E-D3EB-4E34-A4A8-7D43A2B1DE3B}" destId="{421D5BC3-FAEA-403D-A0D5-4055FF4B088A}" srcOrd="1" destOrd="0" presId="urn:microsoft.com/office/officeart/2005/8/layout/venn2"/>
    <dgm:cxn modelId="{04E52590-967B-4B50-8BF8-27CFC864A0E4}" type="presParOf" srcId="{0E2A0D07-2DFD-44FF-B18D-76A20E01592D}" destId="{FED8D7BE-05B8-4E6C-84C5-F885977789F5}" srcOrd="4" destOrd="0" presId="urn:microsoft.com/office/officeart/2005/8/layout/venn2"/>
    <dgm:cxn modelId="{DD51A9FE-E65A-476E-A451-E2EFFFBA1FE6}" type="presParOf" srcId="{FED8D7BE-05B8-4E6C-84C5-F885977789F5}" destId="{751F41AE-7DE9-4387-A06D-030EF26C0C00}" srcOrd="0" destOrd="0" presId="urn:microsoft.com/office/officeart/2005/8/layout/venn2"/>
    <dgm:cxn modelId="{47F71566-453A-49B9-99D4-4363DE95AA25}" type="presParOf" srcId="{FED8D7BE-05B8-4E6C-84C5-F885977789F5}" destId="{00F536DD-72D4-4D78-BA86-50E43B09ECB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9A05C-5FA1-4606-AF97-014C7A58E7EC}">
      <dsp:nvSpPr>
        <dsp:cNvPr id="0" name=""/>
        <dsp:cNvSpPr/>
      </dsp:nvSpPr>
      <dsp:spPr>
        <a:xfrm>
          <a:off x="1981200" y="0"/>
          <a:ext cx="4419600" cy="4419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Recursive enumerable</a:t>
          </a:r>
          <a:endParaRPr lang="he-IL" sz="1400" b="1" kern="1200" dirty="0"/>
        </a:p>
      </dsp:txBody>
      <dsp:txXfrm>
        <a:off x="3362325" y="220980"/>
        <a:ext cx="1657350" cy="441960"/>
      </dsp:txXfrm>
    </dsp:sp>
    <dsp:sp modelId="{D8A46E75-771F-4200-834B-E2DAFEDBC460}">
      <dsp:nvSpPr>
        <dsp:cNvPr id="0" name=""/>
        <dsp:cNvSpPr/>
      </dsp:nvSpPr>
      <dsp:spPr>
        <a:xfrm>
          <a:off x="2312670" y="662939"/>
          <a:ext cx="3756660" cy="3756660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Context-sensitive (LBA)</a:t>
          </a:r>
          <a:endParaRPr lang="he-IL" sz="1400" b="1" kern="1200" dirty="0"/>
        </a:p>
      </dsp:txBody>
      <dsp:txXfrm>
        <a:off x="3380970" y="878947"/>
        <a:ext cx="1620059" cy="432015"/>
      </dsp:txXfrm>
    </dsp:sp>
    <dsp:sp modelId="{1C8331B0-8AE2-478F-8486-1BD3CA8D13D2}">
      <dsp:nvSpPr>
        <dsp:cNvPr id="0" name=""/>
        <dsp:cNvSpPr/>
      </dsp:nvSpPr>
      <dsp:spPr>
        <a:xfrm>
          <a:off x="2644140" y="1325880"/>
          <a:ext cx="3093720" cy="3093720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Mildly context-sensitive</a:t>
          </a:r>
          <a:endParaRPr lang="he-IL" sz="1400" b="1" kern="1200" dirty="0"/>
        </a:p>
      </dsp:txBody>
      <dsp:txXfrm>
        <a:off x="3390499" y="1539346"/>
        <a:ext cx="1601000" cy="426933"/>
      </dsp:txXfrm>
    </dsp:sp>
    <dsp:sp modelId="{DBD8C8B7-5D27-41E8-B8F4-E86CE246A2ED}">
      <dsp:nvSpPr>
        <dsp:cNvPr id="0" name=""/>
        <dsp:cNvSpPr/>
      </dsp:nvSpPr>
      <dsp:spPr>
        <a:xfrm>
          <a:off x="2975610" y="1988819"/>
          <a:ext cx="2430780" cy="2430780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Context free*</a:t>
          </a:r>
          <a:endParaRPr lang="he-IL" sz="1400" b="1" kern="1200" dirty="0"/>
        </a:p>
      </dsp:txBody>
      <dsp:txXfrm>
        <a:off x="3534689" y="2207590"/>
        <a:ext cx="1312621" cy="437540"/>
      </dsp:txXfrm>
    </dsp:sp>
    <dsp:sp modelId="{751F41AE-7DE9-4387-A06D-030EF26C0C00}">
      <dsp:nvSpPr>
        <dsp:cNvPr id="0" name=""/>
        <dsp:cNvSpPr/>
      </dsp:nvSpPr>
      <dsp:spPr>
        <a:xfrm>
          <a:off x="3307080" y="2651760"/>
          <a:ext cx="1767840" cy="176784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Regular = FA definable </a:t>
          </a:r>
          <a:endParaRPr lang="he-IL" sz="1400" b="1" kern="1200" dirty="0"/>
        </a:p>
      </dsp:txBody>
      <dsp:txXfrm>
        <a:off x="3565974" y="3093720"/>
        <a:ext cx="1250051" cy="88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58167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18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1"/>
          <a:lstStyle>
            <a:lvl1pPr algn="l">
              <a:defRPr sz="1200"/>
            </a:lvl1pPr>
          </a:lstStyle>
          <a:p>
            <a:fld id="{A84EE935-FAC0-4A4D-ADFB-27DBDF064E01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58167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18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1" anchor="b"/>
          <a:lstStyle>
            <a:lvl1pPr algn="l">
              <a:defRPr sz="1200"/>
            </a:lvl1pPr>
          </a:lstStyle>
          <a:p>
            <a:fld id="{BA9A443A-7C61-4529-9419-434532776BE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A443A-7C61-4529-9419-434532776BE6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16508-7AC6-4305-9610-AC3B936629BC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D9FB-F5D0-4CD1-8582-71F1A5108509}" type="datetimeFigureOut">
              <a:rPr lang="he-IL" smtClean="0"/>
              <a:pPr/>
              <a:t>ז'/אדר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059B-79CB-44E7-94D7-A4E1292971F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MPS 2016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ELI SHAMIR, HEBREW UNIVERSITY JERUSALEM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001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PARENTAL VIEW OF CONTEXT – FREE BIRTH AND EVOLUTION</a:t>
            </a:r>
            <a:endParaRPr lang="he-IL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pPr algn="just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DYKE-j:</a:t>
            </a:r>
            <a:r>
              <a:rPr lang="en-US" dirty="0" smtClean="0"/>
              <a:t> All well-bracketed strings with j pairs.</a:t>
            </a:r>
          </a:p>
          <a:p>
            <a:pPr algn="just" rtl="0">
              <a:buNone/>
            </a:pPr>
            <a:endParaRPr lang="en-US" sz="800" dirty="0" smtClean="0">
              <a:solidFill>
                <a:srgbClr val="0070C0"/>
              </a:solidFill>
              <a:sym typeface="Wingdings" pitchFamily="2" charset="2"/>
            </a:endParaRPr>
          </a:p>
          <a:p>
            <a:pPr algn="just" rtl="0">
              <a:buNone/>
            </a:pP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CAT: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Well-cancelled categories-strings.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i="1" dirty="0" smtClean="0">
                <a:solidFill>
                  <a:srgbClr val="0070C0"/>
                </a:solidFill>
              </a:rPr>
              <a:t>      	a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 a</a:t>
            </a:r>
            <a:r>
              <a:rPr lang="en-US" sz="3600" i="1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sz="2000" i="1" dirty="0" smtClean="0">
                <a:solidFill>
                  <a:srgbClr val="0070C0"/>
                </a:solidFill>
                <a:sym typeface="Wingdings" pitchFamily="2" charset="2"/>
              </a:rPr>
              <a:t>b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sym typeface="Wingdings" pitchFamily="2" charset="2"/>
              </a:rPr>
              <a:t>b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,  a</a:t>
            </a:r>
            <a:r>
              <a:rPr lang="en-US" sz="3600" i="1" dirty="0" smtClean="0">
                <a:solidFill>
                  <a:srgbClr val="0070C0"/>
                </a:solidFill>
                <a:sym typeface="Wingdings" pitchFamily="2" charset="2"/>
              </a:rPr>
              <a:t>/</a:t>
            </a:r>
            <a:r>
              <a:rPr lang="en-US" sz="2000" i="1" dirty="0" smtClean="0">
                <a:solidFill>
                  <a:srgbClr val="0070C0"/>
                </a:solidFill>
                <a:sym typeface="Wingdings" pitchFamily="2" charset="2"/>
              </a:rPr>
              <a:t>b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 a</a:t>
            </a:r>
            <a:r>
              <a:rPr lang="en-US" sz="3600" i="1" dirty="0" smtClean="0">
                <a:solidFill>
                  <a:srgbClr val="0070C0"/>
                </a:solidFill>
                <a:sym typeface="Wingdings" pitchFamily="2" charset="2"/>
              </a:rPr>
              <a:t>/</a:t>
            </a:r>
            <a:r>
              <a:rPr lang="en-US" sz="2000" i="1" dirty="0" smtClean="0">
                <a:solidFill>
                  <a:srgbClr val="0070C0"/>
                </a:solidFill>
                <a:sym typeface="Wingdings" pitchFamily="2" charset="2"/>
              </a:rPr>
              <a:t>b</a:t>
            </a:r>
            <a:r>
              <a:rPr lang="en-US" sz="4000" i="1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sz="1800" i="1" dirty="0" smtClean="0">
                <a:solidFill>
                  <a:srgbClr val="0070C0"/>
                </a:solidFill>
                <a:sym typeface="Wingdings" pitchFamily="2" charset="2"/>
              </a:rPr>
              <a:t>c  </a:t>
            </a:r>
            <a:r>
              <a:rPr lang="en-US" sz="2800" i="1" dirty="0" err="1" smtClean="0">
                <a:solidFill>
                  <a:srgbClr val="0070C0"/>
                </a:solidFill>
                <a:sym typeface="Wingdings" pitchFamily="2" charset="2"/>
              </a:rPr>
              <a:t>c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,  a a</a:t>
            </a:r>
            <a:r>
              <a:rPr lang="en-US" sz="3600" i="1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sz="2000" i="1" dirty="0" smtClean="0">
                <a:solidFill>
                  <a:srgbClr val="0070C0"/>
                </a:solidFill>
                <a:sym typeface="Wingdings" pitchFamily="2" charset="2"/>
              </a:rPr>
              <a:t>b</a:t>
            </a:r>
            <a:r>
              <a:rPr lang="en-US" sz="3600" i="1" dirty="0" smtClean="0">
                <a:solidFill>
                  <a:srgbClr val="0070C0"/>
                </a:solidFill>
                <a:sym typeface="Wingdings" pitchFamily="2" charset="2"/>
              </a:rPr>
              <a:t>/</a:t>
            </a:r>
            <a:r>
              <a:rPr lang="en-US" sz="1800" i="1" dirty="0" smtClean="0">
                <a:solidFill>
                  <a:srgbClr val="0070C0"/>
                </a:solidFill>
                <a:sym typeface="Wingdings" pitchFamily="2" charset="2"/>
              </a:rPr>
              <a:t>c   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b/</a:t>
            </a:r>
            <a:r>
              <a:rPr lang="en-US" sz="2800" i="1" dirty="0" smtClean="0">
                <a:solidFill>
                  <a:srgbClr val="0070C0"/>
                </a:solidFill>
                <a:sym typeface="Wingdings" pitchFamily="2" charset="2"/>
              </a:rPr>
              <a:t>c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   </a:t>
            </a:r>
            <a:r>
              <a:rPr lang="en-US" sz="2800" dirty="0" smtClean="0">
                <a:sym typeface="Wingdings" pitchFamily="2" charset="2"/>
              </a:rPr>
              <a:t>they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are </a:t>
            </a:r>
            <a:r>
              <a:rPr lang="en-US" sz="2800" dirty="0" err="1" smtClean="0">
                <a:sym typeface="Wingdings" pitchFamily="2" charset="2"/>
              </a:rPr>
              <a:t>determ</a:t>
            </a:r>
            <a:r>
              <a:rPr lang="en-US" sz="2800" dirty="0" smtClean="0">
                <a:sym typeface="Wingdings" pitchFamily="2" charset="2"/>
              </a:rPr>
              <a:t>. CFLs, their </a:t>
            </a:r>
            <a:r>
              <a:rPr lang="en-US" sz="2800" dirty="0" smtClean="0">
                <a:sym typeface="Wingdings" pitchFamily="2" charset="2"/>
              </a:rPr>
              <a:t>non-det. </a:t>
            </a:r>
            <a:r>
              <a:rPr lang="en-US" sz="2800" dirty="0" err="1" smtClean="0">
                <a:sym typeface="Wingdings" pitchFamily="2" charset="2"/>
              </a:rPr>
              <a:t>liftings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are “Hardest </a:t>
            </a:r>
            <a:r>
              <a:rPr lang="en-US" sz="2800" dirty="0" smtClean="0">
                <a:sym typeface="Wingdings" pitchFamily="2" charset="2"/>
              </a:rPr>
              <a:t>CFL.</a:t>
            </a:r>
          </a:p>
          <a:p>
            <a:pPr algn="just" rtl="0">
              <a:buNone/>
            </a:pPr>
            <a:endParaRPr lang="en-US" sz="2800" dirty="0" smtClean="0">
              <a:sym typeface="Wingdings" pitchFamily="2" charset="2"/>
            </a:endParaRPr>
          </a:p>
          <a:p>
            <a:pPr algn="just" rtl="0">
              <a:buNone/>
            </a:pPr>
            <a:r>
              <a:rPr lang="en-US" sz="3100" dirty="0" smtClean="0">
                <a:solidFill>
                  <a:srgbClr val="FF0000"/>
                </a:solidFill>
                <a:sym typeface="Wingdings" pitchFamily="2" charset="2"/>
              </a:rPr>
              <a:t>Algebraic path</a:t>
            </a:r>
            <a:r>
              <a:rPr lang="en-US" sz="3100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en-US" sz="3100" dirty="0" smtClean="0">
                <a:sym typeface="Wingdings" pitchFamily="2" charset="2"/>
              </a:rPr>
              <a:t>Gauss </a:t>
            </a:r>
            <a:r>
              <a:rPr lang="en-US" sz="3100" dirty="0" err="1" smtClean="0">
                <a:sym typeface="Wingdings" pitchFamily="2" charset="2"/>
              </a:rPr>
              <a:t>elim</a:t>
            </a:r>
            <a:r>
              <a:rPr lang="en-US" sz="3100" dirty="0" smtClean="0">
                <a:sym typeface="Wingdings" pitchFamily="2" charset="2"/>
              </a:rPr>
              <a:t>-&gt; Greib.NF-&gt;SH. </a:t>
            </a:r>
            <a:r>
              <a:rPr lang="en-US" sz="3100" dirty="0" err="1" smtClean="0">
                <a:sym typeface="Wingdings" pitchFamily="2" charset="2"/>
              </a:rPr>
              <a:t>Thm</a:t>
            </a:r>
            <a:r>
              <a:rPr lang="en-US" sz="3100" dirty="0" smtClean="0">
                <a:sym typeface="Wingdings" pitchFamily="2" charset="2"/>
              </a:rPr>
              <a:t>. &amp; Pushdown </a:t>
            </a:r>
            <a:r>
              <a:rPr lang="en-US" sz="3100" dirty="0" smtClean="0">
                <a:sym typeface="Wingdings" pitchFamily="2" charset="2"/>
              </a:rPr>
              <a:t>Automat.</a:t>
            </a:r>
            <a:endParaRPr lang="en-US" sz="3100" dirty="0" smtClean="0">
              <a:sym typeface="Wingdings" pitchFamily="2" charset="2"/>
            </a:endParaRPr>
          </a:p>
          <a:p>
            <a:pPr algn="just" rtl="0">
              <a:buNone/>
            </a:pPr>
            <a:r>
              <a:rPr lang="en-US" sz="3100" dirty="0" smtClean="0">
                <a:solidFill>
                  <a:srgbClr val="FF0000"/>
                </a:solidFill>
                <a:sym typeface="Wingdings" pitchFamily="2" charset="2"/>
              </a:rPr>
              <a:t>Derivation path: </a:t>
            </a:r>
            <a:r>
              <a:rPr lang="en-US" sz="3100" dirty="0" smtClean="0">
                <a:sym typeface="Wingdings" pitchFamily="2" charset="2"/>
              </a:rPr>
              <a:t>triplets (p, A, </a:t>
            </a:r>
            <a:r>
              <a:rPr lang="en-US" sz="3100" dirty="0" smtClean="0">
                <a:sym typeface="Wingdings" pitchFamily="2" charset="2"/>
              </a:rPr>
              <a:t>q) [in BPS 1960] </a:t>
            </a:r>
            <a:r>
              <a:rPr lang="en-US" sz="3100" dirty="0" smtClean="0">
                <a:sym typeface="Wingdings" pitchFamily="2" charset="2"/>
              </a:rPr>
              <a:t>-&gt; Pushdown </a:t>
            </a:r>
            <a:r>
              <a:rPr lang="en-US" sz="3100" dirty="0" err="1" smtClean="0">
                <a:sym typeface="Wingdings" pitchFamily="2" charset="2"/>
              </a:rPr>
              <a:t>Autom</a:t>
            </a:r>
            <a:r>
              <a:rPr lang="en-US" sz="3100" dirty="0" smtClean="0">
                <a:sym typeface="Wingdings" pitchFamily="2" charset="2"/>
              </a:rPr>
              <a:t> -&gt; </a:t>
            </a:r>
            <a:r>
              <a:rPr lang="en-US" sz="3100" dirty="0" err="1" smtClean="0">
                <a:sym typeface="Wingdings" pitchFamily="2" charset="2"/>
              </a:rPr>
              <a:t>Greib</a:t>
            </a:r>
            <a:r>
              <a:rPr lang="en-US" sz="3100" dirty="0" smtClean="0">
                <a:sym typeface="Wingdings" pitchFamily="2" charset="2"/>
              </a:rPr>
              <a:t>. Normal Form </a:t>
            </a:r>
            <a:r>
              <a:rPr lang="en-US" sz="3100" dirty="0" smtClean="0">
                <a:sym typeface="Wingdings" pitchFamily="2" charset="2"/>
              </a:rPr>
              <a:t>and </a:t>
            </a:r>
            <a:r>
              <a:rPr lang="en-US" sz="3100" dirty="0" smtClean="0">
                <a:sym typeface="Wingdings" pitchFamily="2" charset="2"/>
              </a:rPr>
              <a:t>   SH</a:t>
            </a:r>
            <a:r>
              <a:rPr lang="en-US" sz="3100" dirty="0" smtClean="0">
                <a:sym typeface="Wingdings" pitchFamily="2" charset="2"/>
              </a:rPr>
              <a:t>. </a:t>
            </a:r>
            <a:r>
              <a:rPr lang="en-US" sz="3100" dirty="0" err="1" smtClean="0">
                <a:sym typeface="Wingdings" pitchFamily="2" charset="2"/>
              </a:rPr>
              <a:t>Thm</a:t>
            </a:r>
            <a:endParaRPr lang="en-US" sz="3100" dirty="0" smtClean="0">
              <a:sym typeface="Wingdings" pitchFamily="2" charset="2"/>
            </a:endParaRPr>
          </a:p>
          <a:p>
            <a:pPr algn="just" rtl="0">
              <a:buNone/>
            </a:pPr>
            <a:endParaRPr lang="en-US" sz="2300" dirty="0" smtClean="0">
              <a:sym typeface="Wingdings" pitchFamily="2" charset="2"/>
            </a:endParaRPr>
          </a:p>
          <a:p>
            <a:pPr algn="just" rtl="0"/>
            <a:r>
              <a:rPr lang="en-US" sz="3100" dirty="0" smtClean="0">
                <a:sym typeface="Wingdings" pitchFamily="2" charset="2"/>
              </a:rPr>
              <a:t>Algorithm and Complexity : impact of the </a:t>
            </a:r>
            <a:r>
              <a:rPr lang="en-US" sz="3100" dirty="0" smtClean="0">
                <a:sym typeface="Wingdings" pitchFamily="2" charset="2"/>
              </a:rPr>
              <a:t>non-</a:t>
            </a:r>
            <a:r>
              <a:rPr lang="en-US" sz="3100" dirty="0" smtClean="0">
                <a:sym typeface="Wingdings" pitchFamily="2" charset="2"/>
              </a:rPr>
              <a:t>decidability </a:t>
            </a:r>
            <a:r>
              <a:rPr lang="en-US" sz="3100" dirty="0" smtClean="0">
                <a:sym typeface="Wingdings" pitchFamily="2" charset="2"/>
              </a:rPr>
              <a:t>results </a:t>
            </a:r>
            <a:r>
              <a:rPr lang="en-US" sz="3100" dirty="0" smtClean="0">
                <a:sym typeface="Wingdings" pitchFamily="2" charset="2"/>
              </a:rPr>
              <a:t>(BPS 1960</a:t>
            </a:r>
            <a:r>
              <a:rPr lang="en-US" sz="3100" dirty="0" smtClean="0">
                <a:sym typeface="Wingdings" pitchFamily="2" charset="2"/>
              </a:rPr>
              <a:t>).</a:t>
            </a:r>
          </a:p>
          <a:p>
            <a:pPr algn="just" rtl="0"/>
            <a:r>
              <a:rPr lang="en-US" sz="3100" dirty="0" smtClean="0">
                <a:sym typeface="Wingdings" pitchFamily="2" charset="2"/>
              </a:rPr>
              <a:t>Membership and parsing – </a:t>
            </a:r>
            <a:r>
              <a:rPr lang="en-US" sz="3100" dirty="0" smtClean="0">
                <a:sym typeface="Wingdings" pitchFamily="2" charset="2"/>
              </a:rPr>
              <a:t>tabular dynamic </a:t>
            </a:r>
            <a:r>
              <a:rPr lang="en-US" sz="3100" dirty="0" err="1" smtClean="0">
                <a:sym typeface="Wingdings" pitchFamily="2" charset="2"/>
              </a:rPr>
              <a:t>prog</a:t>
            </a:r>
            <a:r>
              <a:rPr lang="en-US" sz="3100" dirty="0" smtClean="0">
                <a:sym typeface="Wingdings" pitchFamily="2" charset="2"/>
              </a:rPr>
              <a:t>.  algorithms  </a:t>
            </a:r>
            <a:r>
              <a:rPr lang="en-US" sz="3100" dirty="0" smtClean="0">
                <a:solidFill>
                  <a:srgbClr val="00B050"/>
                </a:solidFill>
                <a:sym typeface="Wingdings" pitchFamily="2" charset="2"/>
              </a:rPr>
              <a:t>(CYK, </a:t>
            </a:r>
            <a:r>
              <a:rPr lang="en-US" sz="3100" dirty="0" err="1" smtClean="0">
                <a:solidFill>
                  <a:srgbClr val="00B050"/>
                </a:solidFill>
                <a:sym typeface="Wingdings" pitchFamily="2" charset="2"/>
              </a:rPr>
              <a:t>Earley</a:t>
            </a:r>
            <a:r>
              <a:rPr lang="en-US" sz="3100" dirty="0" smtClean="0">
                <a:solidFill>
                  <a:srgbClr val="00B050"/>
                </a:solidFill>
                <a:sym typeface="Wingdings" pitchFamily="2" charset="2"/>
              </a:rPr>
              <a:t> ,…).</a:t>
            </a:r>
            <a:endParaRPr lang="en-US" sz="3100" dirty="0" smtClean="0">
              <a:sym typeface="Wingdings" pitchFamily="2" charset="2"/>
            </a:endParaRPr>
          </a:p>
          <a:p>
            <a:pPr algn="just" rtl="0"/>
            <a:r>
              <a:rPr lang="en-US" sz="3100" dirty="0" smtClean="0">
                <a:sym typeface="Wingdings" pitchFamily="2" charset="2"/>
              </a:rPr>
              <a:t>Time complexity reduced to </a:t>
            </a:r>
            <a:r>
              <a:rPr lang="en-US" sz="3100" dirty="0" err="1" smtClean="0">
                <a:sym typeface="Wingdings" pitchFamily="2" charset="2"/>
              </a:rPr>
              <a:t>multip</a:t>
            </a:r>
            <a:r>
              <a:rPr lang="en-US" sz="3100" dirty="0" smtClean="0">
                <a:sym typeface="Wingdings" pitchFamily="2" charset="2"/>
              </a:rPr>
              <a:t>. of Boolean </a:t>
            </a:r>
            <a:r>
              <a:rPr lang="en-US" sz="3100" dirty="0" smtClean="0">
                <a:sym typeface="Wingdings" pitchFamily="2" charset="2"/>
              </a:rPr>
              <a:t>matrices </a:t>
            </a:r>
            <a:r>
              <a:rPr lang="en-US" sz="3100" dirty="0" smtClean="0">
                <a:solidFill>
                  <a:srgbClr val="00B050"/>
                </a:solidFill>
                <a:sym typeface="Wingdings" pitchFamily="2" charset="2"/>
              </a:rPr>
              <a:t>(L. Valiant,</a:t>
            </a:r>
          </a:p>
          <a:p>
            <a:pPr algn="just" rtl="0"/>
            <a:r>
              <a:rPr lang="en-US" sz="3100" dirty="0" smtClean="0">
                <a:solidFill>
                  <a:srgbClr val="00B050"/>
                </a:solidFill>
                <a:sym typeface="Wingdings" pitchFamily="2" charset="2"/>
              </a:rPr>
              <a:t> L. Lee).</a:t>
            </a:r>
            <a:endParaRPr lang="en-US" sz="3600" dirty="0" smtClean="0">
              <a:sym typeface="Wingdings" pitchFamily="2" charset="2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3200" dirty="0" smtClean="0"/>
              <a:t>(</a:t>
            </a:r>
            <a:r>
              <a:rPr lang="en-US" sz="3200" dirty="0" smtClean="0"/>
              <a:t>Hindsight (continued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Ambiguity- Complex Issues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64820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In (Linear)CFG, in Transductions, in </a:t>
            </a:r>
            <a:r>
              <a:rPr lang="en-US" dirty="0" err="1" smtClean="0"/>
              <a:t>Algeb</a:t>
            </a:r>
            <a:r>
              <a:rPr lang="en-US" dirty="0" smtClean="0"/>
              <a:t> Equations</a:t>
            </a:r>
          </a:p>
          <a:p>
            <a:pPr algn="l" rtl="0"/>
            <a:r>
              <a:rPr lang="en-US" dirty="0" smtClean="0"/>
              <a:t>Inherent ambiguity proofs using </a:t>
            </a:r>
            <a:r>
              <a:rPr lang="en-US" dirty="0" smtClean="0">
                <a:solidFill>
                  <a:srgbClr val="00B050"/>
                </a:solidFill>
              </a:rPr>
              <a:t>pumping</a:t>
            </a:r>
            <a:r>
              <a:rPr lang="en-US" dirty="0" smtClean="0"/>
              <a:t> in </a:t>
            </a:r>
            <a:r>
              <a:rPr lang="en-US" dirty="0" smtClean="0"/>
              <a:t> </a:t>
            </a:r>
            <a:r>
              <a:rPr lang="en-US" dirty="0" smtClean="0"/>
              <a:t>D - </a:t>
            </a:r>
            <a:r>
              <a:rPr lang="en-US" dirty="0" smtClean="0"/>
              <a:t>trees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and by generating function method (Ph. </a:t>
            </a:r>
            <a:r>
              <a:rPr lang="en-US" dirty="0" err="1" smtClean="0"/>
              <a:t>Flajolet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Effect of Transformations on ambiguity</a:t>
            </a:r>
          </a:p>
          <a:p>
            <a:pPr algn="l" rtl="0"/>
            <a:r>
              <a:rPr lang="en-US" dirty="0" smtClean="0"/>
              <a:t>Effects on </a:t>
            </a:r>
            <a:r>
              <a:rPr lang="en-US" dirty="0" smtClean="0"/>
              <a:t>Parsing of </a:t>
            </a:r>
            <a:r>
              <a:rPr lang="en-US" dirty="0" smtClean="0">
                <a:solidFill>
                  <a:srgbClr val="0070C0"/>
                </a:solidFill>
              </a:rPr>
              <a:t>product </a:t>
            </a:r>
            <a:r>
              <a:rPr lang="en-US" dirty="0" smtClean="0">
                <a:solidFill>
                  <a:srgbClr val="0070C0"/>
                </a:solidFill>
              </a:rPr>
              <a:t>ambiguity </a:t>
            </a:r>
            <a:r>
              <a:rPr lang="en-US" dirty="0" smtClean="0">
                <a:solidFill>
                  <a:srgbClr val="0070C0"/>
                </a:solidFill>
              </a:rPr>
              <a:t>degree</a:t>
            </a:r>
            <a:endParaRPr lang="en-US" dirty="0" smtClean="0">
              <a:solidFill>
                <a:srgbClr val="0070C0"/>
              </a:solidFill>
            </a:endParaRPr>
          </a:p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Inherently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 or </a:t>
            </a:r>
            <a:r>
              <a:rPr lang="en-US" dirty="0" smtClean="0">
                <a:solidFill>
                  <a:srgbClr val="FF0000"/>
                </a:solidFill>
              </a:rPr>
              <a:t>infinite? Open question 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rgbClr val="C00000"/>
                </a:solidFill>
              </a:rPr>
              <a:t>Eilenberg problem</a:t>
            </a:r>
            <a:r>
              <a:rPr lang="en-US" dirty="0" smtClean="0"/>
              <a:t>: decomposition of bounded degree language to union of 1 degree languages - </a:t>
            </a:r>
            <a:r>
              <a:rPr lang="en-US" dirty="0" smtClean="0">
                <a:solidFill>
                  <a:srgbClr val="FF0000"/>
                </a:solidFill>
              </a:rPr>
              <a:t>open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rtl="0"/>
            <a:r>
              <a:rPr lang="en-US" dirty="0" smtClean="0"/>
              <a:t>Ambiguity in NLP: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 </a:t>
            </a:r>
            <a:r>
              <a:rPr lang="en-US" sz="2800" b="1" dirty="0"/>
              <a:t>Ambiguity in natural languages</a:t>
            </a:r>
            <a:r>
              <a:rPr lang="en-US" sz="2800" dirty="0"/>
              <a:t> can be resolved (or created) by cyclic </a:t>
            </a:r>
            <a:r>
              <a:rPr lang="en-US" sz="2800" dirty="0" smtClean="0"/>
              <a:t>rotation</a:t>
            </a:r>
            <a:r>
              <a:rPr lang="en-US" sz="2800" dirty="0" smtClean="0"/>
              <a:t> of the sentence:</a:t>
            </a:r>
            <a:endParaRPr lang="en-US" sz="2800" dirty="0" smtClean="0"/>
          </a:p>
          <a:p>
            <a:pPr algn="l" rtl="0"/>
            <a:r>
              <a:rPr lang="en-US" sz="2800" dirty="0" smtClean="0"/>
              <a:t>Bible Book </a:t>
            </a:r>
            <a:r>
              <a:rPr lang="en-US" sz="2800" dirty="0"/>
              <a:t>of Job chapter 6 verse 14 (six Hebrew words). Translated </a:t>
            </a:r>
            <a:r>
              <a:rPr lang="en-US" sz="2800" dirty="0" smtClean="0"/>
              <a:t>: </a:t>
            </a:r>
            <a:r>
              <a:rPr lang="en-US" sz="2800" dirty="0"/>
              <a:t>"a </a:t>
            </a:r>
            <a:r>
              <a:rPr lang="en-US" sz="2800" dirty="0">
                <a:solidFill>
                  <a:srgbClr val="C00000"/>
                </a:solidFill>
              </a:rPr>
              <a:t>friend</a:t>
            </a:r>
            <a:r>
              <a:rPr lang="en-US" sz="2800" dirty="0"/>
              <a:t> should extend </a:t>
            </a:r>
            <a:r>
              <a:rPr lang="en-US" sz="2800" dirty="0">
                <a:solidFill>
                  <a:srgbClr val="0070C0"/>
                </a:solidFill>
              </a:rPr>
              <a:t>#</a:t>
            </a:r>
            <a:r>
              <a:rPr lang="en-US" sz="2800" dirty="0"/>
              <a:t> mercy to </a:t>
            </a:r>
            <a:r>
              <a:rPr lang="en-US" sz="2800" dirty="0" smtClean="0"/>
              <a:t>the </a:t>
            </a:r>
            <a:r>
              <a:rPr lang="en-US" sz="2800" dirty="0">
                <a:solidFill>
                  <a:srgbClr val="C00000"/>
                </a:solidFill>
              </a:rPr>
              <a:t>sufferer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$</a:t>
            </a:r>
            <a:r>
              <a:rPr lang="en-US" sz="2800" dirty="0"/>
              <a:t>, even if </a:t>
            </a:r>
            <a:r>
              <a:rPr lang="en-US" sz="2800" dirty="0">
                <a:solidFill>
                  <a:srgbClr val="C00000"/>
                </a:solidFill>
              </a:rPr>
              <a:t>he</a:t>
            </a:r>
            <a:r>
              <a:rPr lang="en-US" sz="2800" dirty="0"/>
              <a:t> abandons God's fear."</a:t>
            </a:r>
          </a:p>
          <a:p>
            <a:pPr algn="l" rtl="0">
              <a:buNone/>
            </a:pPr>
            <a:r>
              <a:rPr lang="en-US" sz="2800" dirty="0" smtClean="0"/>
              <a:t>    Anaphoric ambiguity: the </a:t>
            </a:r>
            <a:r>
              <a:rPr lang="en-US" sz="2800" dirty="0"/>
              <a:t>pronoun "</a:t>
            </a:r>
            <a:r>
              <a:rPr lang="en-US" sz="2800" dirty="0">
                <a:solidFill>
                  <a:srgbClr val="C00000"/>
                </a:solidFill>
              </a:rPr>
              <a:t>he</a:t>
            </a:r>
            <a:r>
              <a:rPr lang="en-US" sz="2800" dirty="0"/>
              <a:t>" </a:t>
            </a:r>
            <a:r>
              <a:rPr lang="en-US" sz="2800" dirty="0" smtClean="0"/>
              <a:t>refers </a:t>
            </a:r>
            <a:r>
              <a:rPr lang="en-US" sz="2800" dirty="0"/>
              <a:t>to the </a:t>
            </a:r>
            <a:r>
              <a:rPr lang="en-US" sz="2400" dirty="0">
                <a:solidFill>
                  <a:srgbClr val="C00000"/>
                </a:solidFill>
              </a:rPr>
              <a:t>sufferer</a:t>
            </a:r>
            <a:r>
              <a:rPr lang="en-US" sz="2400" dirty="0"/>
              <a:t> or to the </a:t>
            </a:r>
            <a:r>
              <a:rPr lang="en-US" sz="2400" dirty="0">
                <a:solidFill>
                  <a:srgbClr val="C00000"/>
                </a:solidFill>
              </a:rPr>
              <a:t>friend</a:t>
            </a:r>
            <a:r>
              <a:rPr lang="en-US" sz="2400" dirty="0"/>
              <a:t>? </a:t>
            </a:r>
            <a:r>
              <a:rPr lang="en-US" sz="2400" dirty="0" smtClean="0">
                <a:solidFill>
                  <a:srgbClr val="00B050"/>
                </a:solidFill>
              </a:rPr>
              <a:t>A </a:t>
            </a:r>
            <a:r>
              <a:rPr lang="en-US" sz="2400" dirty="0">
                <a:solidFill>
                  <a:srgbClr val="00B050"/>
                </a:solidFill>
              </a:rPr>
              <a:t>poetic beautiful </a:t>
            </a:r>
            <a:r>
              <a:rPr lang="en-US" sz="2400" dirty="0" smtClean="0">
                <a:solidFill>
                  <a:srgbClr val="00B050"/>
                </a:solidFill>
              </a:rPr>
              <a:t>answer: </a:t>
            </a:r>
            <a:r>
              <a:rPr lang="en-US" sz="2400" dirty="0" smtClean="0">
                <a:solidFill>
                  <a:srgbClr val="FF0000"/>
                </a:solidFill>
              </a:rPr>
              <a:t>to Both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B050"/>
                </a:solidFill>
              </a:rPr>
              <a:t>Cyclic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rotated sentences</a:t>
            </a:r>
            <a:r>
              <a:rPr lang="en-US" sz="2800" dirty="0"/>
              <a:t>, starting at the symbols </a:t>
            </a:r>
            <a:r>
              <a:rPr lang="en-US" sz="2800" dirty="0">
                <a:solidFill>
                  <a:srgbClr val="0070C0"/>
                </a:solidFill>
              </a:rPr>
              <a:t>#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70C0"/>
                </a:solidFill>
              </a:rPr>
              <a:t>$</a:t>
            </a:r>
            <a:r>
              <a:rPr lang="en-US" sz="2800" dirty="0"/>
              <a:t>, resolve the ambiguity towards one way or the other.</a:t>
            </a:r>
          </a:p>
          <a:p>
            <a:pPr algn="l" rtl="0"/>
            <a:r>
              <a:rPr lang="en-US" sz="2800" dirty="0" smtClean="0"/>
              <a:t>Political loaded </a:t>
            </a:r>
            <a:r>
              <a:rPr lang="en-US" sz="2800" dirty="0"/>
              <a:t>example: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policeman</a:t>
            </a:r>
            <a:r>
              <a:rPr lang="en-US" sz="2800" dirty="0" smtClean="0"/>
              <a:t> shot </a:t>
            </a:r>
            <a:r>
              <a:rPr lang="en-US" sz="2800" dirty="0" smtClean="0">
                <a:solidFill>
                  <a:srgbClr val="0070C0"/>
                </a:solidFill>
              </a:rPr>
              <a:t>#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FF0000"/>
                </a:solidFill>
              </a:rPr>
              <a:t>boy</a:t>
            </a:r>
            <a:r>
              <a:rPr lang="en-US" sz="2800" dirty="0" smtClean="0"/>
              <a:t> 					  </a:t>
            </a:r>
            <a:r>
              <a:rPr lang="en-US" sz="2800" dirty="0" smtClean="0">
                <a:solidFill>
                  <a:srgbClr val="0070C0"/>
                </a:solidFill>
              </a:rPr>
              <a:t>$ </a:t>
            </a:r>
            <a:r>
              <a:rPr lang="en-US" sz="2800" dirty="0" smtClean="0"/>
              <a:t>with the gun.</a:t>
            </a:r>
          </a:p>
          <a:p>
            <a:pPr algn="l" rtl="0"/>
            <a:endParaRPr lang="en-US" sz="2800" dirty="0"/>
          </a:p>
          <a:p>
            <a:pPr marL="514350" indent="-514350" algn="l" rtl="0">
              <a:buAutoNum type="arabicPeriod"/>
            </a:pPr>
            <a:endParaRPr lang="he-IL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524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SRT: S</a:t>
            </a:r>
            <a:r>
              <a:rPr lang="en-US" sz="4000" dirty="0" smtClean="0"/>
              <a:t>PREAD - </a:t>
            </a:r>
            <a:r>
              <a:rPr lang="en-US" sz="4000" b="1" dirty="0" smtClean="0"/>
              <a:t>R</a:t>
            </a:r>
            <a:r>
              <a:rPr lang="en-US" sz="4000" dirty="0" smtClean="0"/>
              <a:t>OTATE </a:t>
            </a:r>
            <a:r>
              <a:rPr lang="en-US" sz="4000" b="1" dirty="0" smtClean="0"/>
              <a:t>T</a:t>
            </a:r>
            <a:r>
              <a:rPr lang="en-US" sz="4000" dirty="0" smtClean="0"/>
              <a:t>RANSFORMATION 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8610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Of </a:t>
            </a:r>
            <a:r>
              <a:rPr lang="en-US" sz="2400" dirty="0" smtClean="0"/>
              <a:t>a grammar G, its </a:t>
            </a:r>
            <a:r>
              <a:rPr lang="en-US" sz="2400" dirty="0" smtClean="0"/>
              <a:t>trees and derived strings</a:t>
            </a:r>
          </a:p>
          <a:p>
            <a:pPr algn="l"/>
            <a:r>
              <a:rPr lang="he-IL" sz="2400" dirty="0" smtClean="0"/>
              <a:t>   </a:t>
            </a:r>
            <a:r>
              <a:rPr lang="en-US" sz="2400" dirty="0" smtClean="0"/>
              <a:t>internal nodes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by </a:t>
            </a:r>
            <a:r>
              <a:rPr lang="en-US" sz="2400" dirty="0" err="1" smtClean="0"/>
              <a:t>prodacts</a:t>
            </a:r>
            <a:r>
              <a:rPr lang="en-US" sz="2400" dirty="0" smtClean="0"/>
              <a:t> of grammars</a:t>
            </a:r>
            <a:r>
              <a:rPr lang="he-IL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>
                <a:solidFill>
                  <a:srgbClr val="00B050"/>
                </a:solidFill>
              </a:rPr>
              <a:t>SRT TREE</a:t>
            </a:r>
            <a:endParaRPr lang="he-IL" sz="2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05000"/>
            <a:ext cx="8458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           root </a:t>
            </a:r>
            <a:r>
              <a:rPr lang="en-US" sz="2400" dirty="0" smtClean="0"/>
              <a:t>label = </a:t>
            </a:r>
            <a:r>
              <a:rPr lang="en-US" sz="2400" dirty="0" smtClean="0">
                <a:solidFill>
                  <a:srgbClr val="FF0000"/>
                </a:solidFill>
              </a:rPr>
              <a:t>#G</a:t>
            </a:r>
            <a:r>
              <a:rPr lang="en-US" sz="2400" dirty="0" smtClean="0"/>
              <a:t>,      leaves labels = </a:t>
            </a:r>
            <a:r>
              <a:rPr lang="en-US" sz="2400" dirty="0" smtClean="0">
                <a:solidFill>
                  <a:srgbClr val="FF0000"/>
                </a:solidFill>
              </a:rPr>
              <a:t>H(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– linear grammars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err="1" smtClean="0"/>
              <a:t>Thm</a:t>
            </a:r>
            <a:r>
              <a:rPr lang="en-US" sz="2400" dirty="0" smtClean="0"/>
              <a:t> ( invariance claim) </a:t>
            </a:r>
          </a:p>
          <a:p>
            <a:pPr algn="l"/>
            <a:r>
              <a:rPr lang="en-US" sz="2400" dirty="0" smtClean="0"/>
              <a:t>1-1 </a:t>
            </a:r>
            <a:r>
              <a:rPr lang="en-US" sz="2400" dirty="0" smtClean="0">
                <a:solidFill>
                  <a:srgbClr val="0070C0"/>
                </a:solidFill>
              </a:rPr>
              <a:t>onto    </a:t>
            </a:r>
            <a:r>
              <a:rPr lang="en-US" sz="2400" dirty="0" smtClean="0"/>
              <a:t>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{D </a:t>
            </a:r>
            <a:r>
              <a:rPr lang="en-US" sz="2400" dirty="0" smtClean="0"/>
              <a:t>– trees of </a:t>
            </a:r>
            <a:r>
              <a:rPr lang="en-US" sz="2400" dirty="0" smtClean="0">
                <a:solidFill>
                  <a:srgbClr val="FF0000"/>
                </a:solidFill>
              </a:rPr>
              <a:t>H(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} </a:t>
            </a:r>
            <a:r>
              <a:rPr lang="he-IL" sz="2400" dirty="0" smtClean="0"/>
              <a:t> </a:t>
            </a:r>
            <a:r>
              <a:rPr lang="en-US" sz="2400" dirty="0" smtClean="0"/>
              <a:t>D - trees of </a:t>
            </a:r>
            <a:r>
              <a:rPr lang="en-US" sz="2400" dirty="0" smtClean="0">
                <a:solidFill>
                  <a:srgbClr val="FF0000"/>
                </a:solidFill>
              </a:rPr>
              <a:t>#G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mapped</a:t>
            </a:r>
            <a:r>
              <a:rPr lang="en-US" sz="2400" dirty="0" smtClean="0"/>
              <a:t>  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Mod. Cyclic rotations </a:t>
            </a:r>
            <a:r>
              <a:rPr lang="en-US" sz="2400" dirty="0" smtClean="0"/>
              <a:t>(of trees and derives strings)</a:t>
            </a:r>
            <a:r>
              <a:rPr lang="he-IL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But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886200"/>
            <a:ext cx="8686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Works perfect </a:t>
            </a:r>
            <a:r>
              <a:rPr lang="en-US" sz="2400" b="1" dirty="0" smtClean="0"/>
              <a:t>for non – expansive CF grammars </a:t>
            </a:r>
            <a:r>
              <a:rPr lang="en-US" sz="2400" dirty="0" smtClean="0"/>
              <a:t>(quasi-rational) but also for mild context – sensitive with CF skeleton (E.G.LIG grammars) 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724400"/>
            <a:ext cx="91440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SRT</a:t>
            </a:r>
            <a:r>
              <a:rPr lang="en-US" sz="2400" b="1" dirty="0" smtClean="0"/>
              <a:t>: </a:t>
            </a:r>
            <a:r>
              <a:rPr lang="en-US" sz="2400" dirty="0" smtClean="0"/>
              <a:t>enhance parsing </a:t>
            </a:r>
            <a:r>
              <a:rPr lang="en-US" sz="2400" dirty="0" err="1" smtClean="0"/>
              <a:t>alg</a:t>
            </a:r>
            <a:r>
              <a:rPr lang="en-US" sz="2400" dirty="0" smtClean="0"/>
              <a:t> ,   property </a:t>
            </a:r>
            <a:r>
              <a:rPr lang="en-US" sz="2400" dirty="0" smtClean="0"/>
              <a:t>tests, and applications</a:t>
            </a:r>
          </a:p>
          <a:p>
            <a:pPr algn="l"/>
            <a:r>
              <a:rPr lang="en-US" sz="2400" dirty="0" smtClean="0"/>
              <a:t> </a:t>
            </a:r>
            <a:endParaRPr lang="en-US" sz="2400" dirty="0" smtClean="0"/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cosmetics </a:t>
            </a:r>
            <a:r>
              <a:rPr lang="en-US" sz="2800" b="1" dirty="0" smtClean="0">
                <a:solidFill>
                  <a:srgbClr val="FF0000"/>
                </a:solidFill>
              </a:rPr>
              <a:t>of the </a:t>
            </a:r>
            <a:r>
              <a:rPr lang="en-US" sz="2800" b="1" dirty="0" smtClean="0">
                <a:solidFill>
                  <a:srgbClr val="FF0000"/>
                </a:solidFill>
              </a:rPr>
              <a:t>CFG </a:t>
            </a:r>
            <a:r>
              <a:rPr lang="en-US" sz="2800" b="1" dirty="0" smtClean="0"/>
              <a:t>model to enhance its NLP </a:t>
            </a:r>
            <a:r>
              <a:rPr lang="en-US" sz="2800" b="1" dirty="0" smtClean="0"/>
              <a:t>adequacy: </a:t>
            </a:r>
            <a:r>
              <a:rPr lang="he-IL" sz="2800" b="1" dirty="0" smtClean="0"/>
              <a:t>              *</a:t>
            </a:r>
            <a:r>
              <a:rPr lang="en-US" sz="2800" b="1" dirty="0" smtClean="0"/>
              <a:t>Avoid expansive pumping 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l"/>
            <a:r>
              <a:rPr lang="en-US" sz="2400" dirty="0" smtClean="0"/>
              <a:t>  </a:t>
            </a:r>
            <a:endParaRPr lang="he-IL" sz="2400" dirty="0"/>
          </a:p>
        </p:txBody>
      </p:sp>
      <p:sp>
        <p:nvSpPr>
          <p:cNvPr id="10" name="Right Arrow 9"/>
          <p:cNvSpPr/>
          <p:nvPr/>
        </p:nvSpPr>
        <p:spPr>
          <a:xfrm>
            <a:off x="4343400" y="6096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Straight Connector 16"/>
          <p:cNvCxnSpPr/>
          <p:nvPr/>
        </p:nvCxnSpPr>
        <p:spPr>
          <a:xfrm>
            <a:off x="4953000" y="617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10400" y="617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67400" y="6172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62600" y="5867400"/>
            <a:ext cx="304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he-IL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477000" y="5867400"/>
            <a:ext cx="381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he-IL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248400"/>
            <a:ext cx="9753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 BUT ADD GENER. POWER BY LOCAL STACKS (AS IN INDEXED GRAMMARS)</a:t>
            </a:r>
            <a:endParaRPr lang="he-I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Top Trunk Rotation of </a:t>
            </a:r>
            <a:r>
              <a:rPr lang="en-US" dirty="0" smtClean="0">
                <a:solidFill>
                  <a:srgbClr val="00B05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N </a:t>
            </a:r>
            <a:r>
              <a:rPr lang="en-US" dirty="0" smtClean="0"/>
              <a:t>to (</a:t>
            </a:r>
            <a:r>
              <a:rPr lang="en-US" dirty="0" smtClean="0">
                <a:solidFill>
                  <a:srgbClr val="00B050"/>
                </a:solidFill>
              </a:rPr>
              <a:t>M*</a:t>
            </a:r>
            <a:r>
              <a:rPr lang="en-US" dirty="0" smtClean="0">
                <a:solidFill>
                  <a:srgbClr val="C00000"/>
                </a:solidFill>
              </a:rPr>
              <a:t>N^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425"/>
            <a:ext cx="8229600" cy="452596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M</a:t>
            </a:r>
          </a:p>
          <a:p>
            <a:pPr algn="l" rtl="0">
              <a:lnSpc>
                <a:spcPct val="150000"/>
              </a:lnSpc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						  M</a:t>
            </a:r>
            <a:endParaRPr lang="he-IL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flipV="1">
            <a:off x="2667000" y="1447800"/>
            <a:ext cx="609600" cy="381000"/>
          </a:xfrm>
          <a:prstGeom prst="triangle">
            <a:avLst>
              <a:gd name="adj" fmla="val 51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981325" y="1828800"/>
            <a:ext cx="0" cy="243840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752600" y="22098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05100" y="4257675"/>
            <a:ext cx="533400" cy="47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 smtClean="0"/>
              <a:t>EXIT</a:t>
            </a:r>
            <a:endParaRPr lang="he-IL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6172200" y="1435346"/>
            <a:ext cx="533400" cy="47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2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429372" y="1924050"/>
            <a:ext cx="9528" cy="243840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 rot="10800000" flipV="1">
            <a:off x="6134101" y="4362450"/>
            <a:ext cx="609600" cy="381000"/>
          </a:xfrm>
          <a:prstGeom prst="triangle">
            <a:avLst>
              <a:gd name="adj" fmla="val 51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7924800" y="2590800"/>
            <a:ext cx="1066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N^</a:t>
            </a:r>
            <a:r>
              <a:rPr lang="he-IL" sz="3200" b="1" dirty="0" smtClean="0">
                <a:solidFill>
                  <a:srgbClr val="C00000"/>
                </a:solidFill>
              </a:rPr>
              <a:t>  </a:t>
            </a:r>
            <a:endParaRPr lang="he-IL" sz="32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1828800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x</a:t>
            </a:r>
            <a:r>
              <a:rPr lang="en-US" dirty="0" smtClean="0"/>
              <a:t>1</a:t>
            </a:r>
            <a:endParaRPr lang="he-IL" sz="32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133600" y="2667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00200" y="2310825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1600" dirty="0" smtClean="0"/>
              <a:t>2</a:t>
            </a:r>
            <a:endParaRPr lang="he-IL" sz="3200" dirty="0"/>
          </a:p>
        </p:txBody>
      </p:sp>
      <p:sp>
        <p:nvSpPr>
          <p:cNvPr id="21" name="Flowchart: Connector 20"/>
          <p:cNvSpPr/>
          <p:nvPr/>
        </p:nvSpPr>
        <p:spPr>
          <a:xfrm>
            <a:off x="2057400" y="28956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Flowchart: Connector 21"/>
          <p:cNvSpPr/>
          <p:nvPr/>
        </p:nvSpPr>
        <p:spPr>
          <a:xfrm>
            <a:off x="2209800" y="30480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Flowchart: Connector 22"/>
          <p:cNvSpPr/>
          <p:nvPr/>
        </p:nvSpPr>
        <p:spPr>
          <a:xfrm>
            <a:off x="2362200" y="32004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5" name="Straight Connector 24"/>
          <p:cNvCxnSpPr/>
          <p:nvPr/>
        </p:nvCxnSpPr>
        <p:spPr>
          <a:xfrm>
            <a:off x="2971800" y="2438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600" y="2158425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y</a:t>
            </a:r>
            <a:r>
              <a:rPr lang="en-US" dirty="0" smtClean="0"/>
              <a:t>1</a:t>
            </a:r>
            <a:endParaRPr lang="he-IL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971800" y="2971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52800" y="2615625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y</a:t>
            </a:r>
            <a:r>
              <a:rPr lang="en-US" dirty="0" smtClean="0"/>
              <a:t>2</a:t>
            </a:r>
            <a:endParaRPr lang="he-IL" sz="3200" dirty="0"/>
          </a:p>
        </p:txBody>
      </p:sp>
      <p:sp>
        <p:nvSpPr>
          <p:cNvPr id="31" name="Flowchart: Connector 30"/>
          <p:cNvSpPr/>
          <p:nvPr/>
        </p:nvSpPr>
        <p:spPr>
          <a:xfrm>
            <a:off x="3733800" y="32004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Flowchart: Connector 31"/>
          <p:cNvSpPr/>
          <p:nvPr/>
        </p:nvSpPr>
        <p:spPr>
          <a:xfrm>
            <a:off x="3581400" y="36576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Flowchart: Connector 32"/>
          <p:cNvSpPr/>
          <p:nvPr/>
        </p:nvSpPr>
        <p:spPr>
          <a:xfrm>
            <a:off x="3657600" y="34290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4" name="Straight Connector 33"/>
          <p:cNvCxnSpPr/>
          <p:nvPr/>
        </p:nvCxnSpPr>
        <p:spPr>
          <a:xfrm>
            <a:off x="5638800" y="3200400"/>
            <a:ext cx="80962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943600" y="3867150"/>
            <a:ext cx="47625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438900" y="28956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438900" y="3562350"/>
            <a:ext cx="5715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58000" y="3225225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x</a:t>
            </a:r>
            <a:r>
              <a:rPr lang="en-US" dirty="0" smtClean="0"/>
              <a:t>1</a:t>
            </a:r>
            <a:endParaRPr lang="he-IL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6600" y="2543175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1600" dirty="0" smtClean="0"/>
              <a:t>2</a:t>
            </a:r>
            <a:endParaRPr lang="he-IL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5105400" y="2895600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y</a:t>
            </a:r>
            <a:r>
              <a:rPr lang="en-US" dirty="0" smtClean="0"/>
              <a:t>2</a:t>
            </a:r>
            <a:endParaRPr lang="he-IL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5410200" y="3530025"/>
            <a:ext cx="60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y</a:t>
            </a:r>
            <a:r>
              <a:rPr lang="en-US" dirty="0" smtClean="0"/>
              <a:t>1</a:t>
            </a:r>
            <a:endParaRPr lang="he-IL" sz="3200" dirty="0"/>
          </a:p>
        </p:txBody>
      </p:sp>
      <p:sp>
        <p:nvSpPr>
          <p:cNvPr id="47" name="Flowchart: Connector 46"/>
          <p:cNvSpPr/>
          <p:nvPr/>
        </p:nvSpPr>
        <p:spPr>
          <a:xfrm>
            <a:off x="5897881" y="29718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Flowchart: Connector 47"/>
          <p:cNvSpPr/>
          <p:nvPr/>
        </p:nvSpPr>
        <p:spPr>
          <a:xfrm>
            <a:off x="6019800" y="28194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Flowchart: Connector 48"/>
          <p:cNvSpPr/>
          <p:nvPr/>
        </p:nvSpPr>
        <p:spPr>
          <a:xfrm>
            <a:off x="6155056" y="2657475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Flowchart: Connector 49"/>
          <p:cNvSpPr/>
          <p:nvPr/>
        </p:nvSpPr>
        <p:spPr>
          <a:xfrm>
            <a:off x="7040881" y="251460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Flowchart: Connector 50"/>
          <p:cNvSpPr/>
          <p:nvPr/>
        </p:nvSpPr>
        <p:spPr>
          <a:xfrm>
            <a:off x="6926581" y="2381250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Flowchart: Connector 51"/>
          <p:cNvSpPr/>
          <p:nvPr/>
        </p:nvSpPr>
        <p:spPr>
          <a:xfrm>
            <a:off x="6831331" y="2257425"/>
            <a:ext cx="45719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TextBox 52"/>
          <p:cNvSpPr txBox="1"/>
          <p:nvPr/>
        </p:nvSpPr>
        <p:spPr>
          <a:xfrm>
            <a:off x="2095500" y="4720650"/>
            <a:ext cx="1066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N^</a:t>
            </a:r>
            <a:endParaRPr lang="he-IL" sz="32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5000" y="847725"/>
            <a:ext cx="129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</a:t>
            </a:r>
            <a:endParaRPr lang="he-IL" sz="3200" b="1" dirty="0">
              <a:solidFill>
                <a:srgbClr val="C00000"/>
              </a:solidFill>
            </a:endParaRPr>
          </a:p>
        </p:txBody>
      </p:sp>
      <p:sp>
        <p:nvSpPr>
          <p:cNvPr id="57" name="Curved Down Arrow 56"/>
          <p:cNvSpPr/>
          <p:nvPr/>
        </p:nvSpPr>
        <p:spPr>
          <a:xfrm flipV="1">
            <a:off x="4343400" y="990600"/>
            <a:ext cx="1219200" cy="76200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2400" y="5867400"/>
            <a:ext cx="838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sz="2400" dirty="0" smtClean="0"/>
              <a:t> </a:t>
            </a:r>
            <a:r>
              <a:rPr lang="en-US" sz="2400" dirty="0" smtClean="0"/>
              <a:t>derived strings</a:t>
            </a:r>
            <a:r>
              <a:rPr lang="en-US" sz="2400" dirty="0" smtClean="0"/>
              <a:t>:             m  x</a:t>
            </a:r>
            <a:r>
              <a:rPr lang="en-US" sz="1400" dirty="0" smtClean="0"/>
              <a:t>1</a:t>
            </a:r>
            <a:r>
              <a:rPr lang="en-US" sz="2400" dirty="0" smtClean="0"/>
              <a:t>x</a:t>
            </a:r>
            <a:r>
              <a:rPr lang="en-US" sz="1400" dirty="0" smtClean="0"/>
              <a:t>2</a:t>
            </a:r>
            <a:r>
              <a:rPr lang="en-US" sz="2400" dirty="0" smtClean="0"/>
              <a:t> … n^ …y</a:t>
            </a:r>
            <a:r>
              <a:rPr lang="en-US" sz="1400" dirty="0" smtClean="0"/>
              <a:t>2</a:t>
            </a:r>
            <a:r>
              <a:rPr lang="en-US" sz="2400" dirty="0" smtClean="0"/>
              <a:t>y</a:t>
            </a:r>
            <a:r>
              <a:rPr lang="en-US" sz="1400" dirty="0" smtClean="0"/>
              <a:t>1</a:t>
            </a:r>
            <a:r>
              <a:rPr lang="en-US" sz="2400" dirty="0" smtClean="0"/>
              <a:t>              …y</a:t>
            </a:r>
            <a:r>
              <a:rPr lang="en-US" sz="1400" dirty="0" smtClean="0"/>
              <a:t>2</a:t>
            </a:r>
            <a:r>
              <a:rPr lang="en-US" sz="2400" dirty="0" smtClean="0"/>
              <a:t>y</a:t>
            </a:r>
            <a:r>
              <a:rPr lang="en-US" sz="1400" dirty="0" smtClean="0"/>
              <a:t>1  </a:t>
            </a:r>
            <a:r>
              <a:rPr lang="en-US" sz="2400" dirty="0" smtClean="0"/>
              <a:t>m x</a:t>
            </a:r>
            <a:r>
              <a:rPr lang="en-US" sz="1400" dirty="0" smtClean="0"/>
              <a:t>1</a:t>
            </a:r>
            <a:r>
              <a:rPr lang="en-US" sz="2400" dirty="0" smtClean="0"/>
              <a:t>x</a:t>
            </a:r>
            <a:r>
              <a:rPr lang="en-US" sz="1400" dirty="0" smtClean="0"/>
              <a:t>2 </a:t>
            </a:r>
            <a:r>
              <a:rPr lang="en-US" sz="2400" dirty="0" smtClean="0"/>
              <a:t>… n^  </a:t>
            </a:r>
            <a:endParaRPr lang="he-IL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-28575" y="986135"/>
            <a:ext cx="1905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for trees:</a:t>
            </a:r>
            <a:endParaRPr lang="he-IL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6019800" y="876300"/>
            <a:ext cx="838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M*</a:t>
            </a:r>
            <a:endParaRPr lang="he-IL" sz="2800" b="1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1828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180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181600" y="1933575"/>
            <a:ext cx="45719" cy="45719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rved Down Arrow 62"/>
          <p:cNvSpPr/>
          <p:nvPr/>
        </p:nvSpPr>
        <p:spPr>
          <a:xfrm flipV="1">
            <a:off x="5486400" y="6019800"/>
            <a:ext cx="533400" cy="30480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TextBox 58"/>
          <p:cNvSpPr txBox="1"/>
          <p:nvPr/>
        </p:nvSpPr>
        <p:spPr>
          <a:xfrm>
            <a:off x="-304800" y="548640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Cyclic rotation of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grammar (top trunk)                   </a:t>
            </a:r>
            <a:r>
              <a:rPr lang="en-US" b="1" dirty="0" smtClean="0">
                <a:solidFill>
                  <a:srgbClr val="00B050"/>
                </a:solidFill>
              </a:rPr>
              <a:t>M*</a:t>
            </a:r>
            <a:r>
              <a:rPr lang="en-US" dirty="0" smtClean="0"/>
              <a:t> grammar                                                </a:t>
            </a:r>
            <a:endParaRPr lang="he-IL" dirty="0" smtClean="0"/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B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i="1" dirty="0" smtClean="0">
                <a:sym typeface="Wingdings" pitchFamily="2" charset="2"/>
              </a:rPr>
              <a:t>B’C                                              B’</a:t>
            </a:r>
            <a:r>
              <a:rPr lang="en-US" sz="2400" i="1" dirty="0" smtClean="0">
                <a:sym typeface="Wingdings" pitchFamily="2" charset="2"/>
              </a:rPr>
              <a:t></a:t>
            </a:r>
            <a:r>
              <a:rPr lang="en-US" i="1" dirty="0" smtClean="0">
                <a:sym typeface="Wingdings" pitchFamily="2" charset="2"/>
              </a:rPr>
              <a:t>CB</a:t>
            </a:r>
          </a:p>
          <a:p>
            <a:pPr algn="l" rtl="0">
              <a:buNone/>
            </a:pPr>
            <a:r>
              <a:rPr lang="en-US" i="1" dirty="0" smtClean="0">
                <a:sym typeface="Wingdings" pitchFamily="2" charset="2"/>
              </a:rPr>
              <a:t>	  B</a:t>
            </a:r>
            <a:r>
              <a:rPr lang="en-US" sz="2400" i="1" dirty="0" smtClean="0">
                <a:sym typeface="Wingdings" pitchFamily="2" charset="2"/>
              </a:rPr>
              <a:t></a:t>
            </a:r>
            <a:r>
              <a:rPr lang="en-US" i="1" dirty="0" smtClean="0">
                <a:sym typeface="Wingdings" pitchFamily="2" charset="2"/>
              </a:rPr>
              <a:t>DB</a:t>
            </a:r>
            <a:r>
              <a:rPr lang="en-US" dirty="0" smtClean="0">
                <a:sym typeface="Wingdings" pitchFamily="2" charset="2"/>
              </a:rPr>
              <a:t>’                                              </a:t>
            </a:r>
            <a:r>
              <a:rPr lang="en-US" i="1" dirty="0" smtClean="0">
                <a:sym typeface="Wingdings" pitchFamily="2" charset="2"/>
              </a:rPr>
              <a:t>B’</a:t>
            </a:r>
            <a:r>
              <a:rPr lang="en-US" sz="2400" i="1" dirty="0" smtClean="0">
                <a:sym typeface="Wingdings" pitchFamily="2" charset="2"/>
              </a:rPr>
              <a:t></a:t>
            </a:r>
            <a:r>
              <a:rPr lang="en-US" i="1" dirty="0" smtClean="0">
                <a:sym typeface="Wingdings" pitchFamily="2" charset="2"/>
              </a:rPr>
              <a:t>BD</a:t>
            </a:r>
          </a:p>
          <a:p>
            <a:pPr algn="l">
              <a:buNone/>
            </a:pPr>
            <a:r>
              <a:rPr lang="en-US" i="1" dirty="0" smtClean="0">
                <a:sym typeface="Wingdings" pitchFamily="2" charset="2"/>
              </a:rPr>
              <a:t>BB^, B^</a:t>
            </a:r>
            <a:r>
              <a:rPr lang="el-GR" i="1" dirty="0" smtClean="0">
                <a:sym typeface="Wingdings" pitchFamily="2" charset="2"/>
              </a:rPr>
              <a:t>α</a:t>
            </a:r>
            <a:r>
              <a:rPr lang="en-US" i="1" dirty="0" smtClean="0">
                <a:sym typeface="Wingdings" pitchFamily="2" charset="2"/>
              </a:rPr>
              <a:t>                                   B^= </a:t>
            </a:r>
            <a:r>
              <a:rPr lang="en-US" dirty="0" smtClean="0">
                <a:sym typeface="Wingdings" pitchFamily="2" charset="2"/>
              </a:rPr>
              <a:t>root(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) </a:t>
            </a:r>
            <a:endParaRPr lang="en-US" i="1" dirty="0" smtClean="0">
              <a:sym typeface="Wingdings" pitchFamily="2" charset="2"/>
            </a:endParaRPr>
          </a:p>
          <a:p>
            <a:pPr marL="57150" indent="-57150" algn="l" rtl="0">
              <a:buNone/>
            </a:pPr>
            <a:r>
              <a:rPr lang="en-US" dirty="0" smtClean="0">
                <a:sym typeface="Wingdings" pitchFamily="2" charset="2"/>
              </a:rPr>
              <a:t>All productions not involving [</a:t>
            </a:r>
            <a:r>
              <a:rPr lang="en-US" i="1" dirty="0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] carry over from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to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M*</a:t>
            </a:r>
            <a:r>
              <a:rPr lang="en-US" dirty="0" smtClean="0">
                <a:sym typeface="Wingdings" pitchFamily="2" charset="2"/>
              </a:rPr>
              <a:t>; those of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unchanged.</a:t>
            </a:r>
          </a:p>
          <a:p>
            <a:pPr marL="57150" indent="-57150" algn="l">
              <a:buNone/>
            </a:pP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Note:</a:t>
            </a:r>
            <a:r>
              <a:rPr lang="en-US" sz="2800" dirty="0" smtClean="0">
                <a:sym typeface="Wingdings" pitchFamily="2" charset="2"/>
              </a:rPr>
              <a:t> Since 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M </a:t>
            </a:r>
            <a:r>
              <a:rPr lang="en-US" sz="2800" dirty="0" smtClean="0">
                <a:sym typeface="Wingdings" pitchFamily="2" charset="2"/>
              </a:rPr>
              <a:t>may contain symbols of [</a:t>
            </a:r>
            <a:r>
              <a:rPr lang="en-US" sz="2800" i="1" dirty="0" smtClean="0">
                <a:sym typeface="Wingdings" pitchFamily="2" charset="2"/>
              </a:rPr>
              <a:t>B</a:t>
            </a:r>
            <a:r>
              <a:rPr lang="en-US" sz="2800" dirty="0" smtClean="0">
                <a:sym typeface="Wingdings" pitchFamily="2" charset="2"/>
              </a:rPr>
              <a:t>] duplicate symbols [</a:t>
            </a:r>
            <a:r>
              <a:rPr lang="en-US" sz="2800" i="1" dirty="0" smtClean="0">
                <a:sym typeface="Wingdings" pitchFamily="2" charset="2"/>
              </a:rPr>
              <a:t>B</a:t>
            </a:r>
            <a:r>
              <a:rPr lang="en-US" sz="2800" dirty="0" smtClean="0">
                <a:sym typeface="Wingdings" pitchFamily="2" charset="2"/>
              </a:rPr>
              <a:t>] needed </a:t>
            </a:r>
            <a:r>
              <a:rPr lang="en-US" sz="2800" b="1" dirty="0" smtClean="0">
                <a:sym typeface="Wingdings" pitchFamily="2" charset="2"/>
              </a:rPr>
              <a:t>only</a:t>
            </a:r>
            <a:r>
              <a:rPr lang="en-US" sz="2800" dirty="0" smtClean="0">
                <a:sym typeface="Wingdings" pitchFamily="2" charset="2"/>
              </a:rPr>
              <a:t> for the new top trunk of 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M*</a:t>
            </a:r>
            <a:endParaRPr lang="he-IL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57150" indent="-57150" algn="l" rtl="0">
              <a:buNone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The TTR rotation is invertible, one-one onto for the derivation trees,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preserving weights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and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ambiguity degree in ‘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cyclic rotated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’ sense.</a:t>
            </a:r>
          </a:p>
          <a:p>
            <a:pPr marL="57150" indent="-57150" algn="l" rtl="0">
              <a:buNone/>
            </a:pPr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7150" indent="-57150" algn="l" rtl="0">
              <a:buNone/>
            </a:pPr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0"/>
            <a:ext cx="381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" indent="-57150" algn="ctr">
              <a:buNone/>
            </a:pPr>
            <a:r>
              <a:rPr lang="en-US" sz="2400" dirty="0" smtClean="0"/>
              <a:t>SRT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For grammars: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6" name="Curved Down Arrow 5"/>
          <p:cNvSpPr/>
          <p:nvPr/>
        </p:nvSpPr>
        <p:spPr>
          <a:xfrm flipV="1">
            <a:off x="4495800" y="2057400"/>
            <a:ext cx="533400" cy="30480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315200" y="12954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62800" y="18288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77000" y="12954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77000" y="18288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23622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1200" y="42672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sz="3200" dirty="0" smtClean="0"/>
              <a:t>(from [Sh., 1971])</a:t>
            </a:r>
            <a:endParaRPr lang="he-I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/>
              <a:t>M</a:t>
            </a:r>
            <a:r>
              <a:rPr lang="en-US" dirty="0" smtClean="0">
                <a:solidFill>
                  <a:srgbClr val="0070C0"/>
                </a:solidFill>
              </a:rPr>
              <a:t>)(</a:t>
            </a:r>
            <a:r>
              <a:rPr lang="en-US" dirty="0" smtClean="0"/>
              <a:t>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  </a:t>
            </a:r>
            <a:r>
              <a:rPr lang="en-US" dirty="0"/>
              <a:t>= 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i="1" dirty="0" smtClean="0"/>
              <a:t>$J</a:t>
            </a:r>
            <a:r>
              <a:rPr lang="en-US" dirty="0" smtClean="0"/>
              <a:t> </a:t>
            </a:r>
            <a:r>
              <a:rPr lang="en-US" i="1" dirty="0" smtClean="0"/>
              <a:t>u </a:t>
            </a:r>
            <a:r>
              <a:rPr lang="en-US" dirty="0" smtClean="0">
                <a:solidFill>
                  <a:srgbClr val="0070C0"/>
                </a:solidFill>
              </a:rPr>
              <a:t>)  (</a:t>
            </a:r>
            <a:r>
              <a:rPr lang="en-US" i="1" dirty="0" smtClean="0"/>
              <a:t>v</a:t>
            </a:r>
            <a:r>
              <a:rPr lang="en-US" dirty="0" smtClean="0"/>
              <a:t>  </a:t>
            </a:r>
            <a:r>
              <a:rPr lang="en-US" i="1" dirty="0" smtClean="0"/>
              <a:t>J$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,   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i="1" dirty="0" smtClean="0"/>
              <a:t>v </a:t>
            </a:r>
            <a:r>
              <a:rPr lang="en-US" dirty="0" smtClean="0"/>
              <a:t>ε </a:t>
            </a:r>
            <a:r>
              <a:rPr lang="en-US" dirty="0"/>
              <a:t>{0.1}* </a:t>
            </a:r>
            <a:r>
              <a:rPr lang="en-US" dirty="0" smtClean="0"/>
              <a:t>= </a:t>
            </a:r>
            <a:r>
              <a:rPr lang="en-US" i="1" dirty="0"/>
              <a:t>J</a:t>
            </a:r>
            <a:r>
              <a:rPr lang="en-US" dirty="0"/>
              <a:t> 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/>
              <a:t>= reversal of </a:t>
            </a:r>
            <a:r>
              <a:rPr lang="en-US" i="1" dirty="0"/>
              <a:t>u</a:t>
            </a:r>
            <a:r>
              <a:rPr lang="en-US" dirty="0"/>
              <a:t>,</a:t>
            </a:r>
          </a:p>
          <a:p>
            <a:pPr algn="l" rtl="0"/>
            <a:r>
              <a:rPr lang="en-US" dirty="0"/>
              <a:t>It has unbounded "direct (product) ambiguity" which </a:t>
            </a:r>
            <a:r>
              <a:rPr lang="en-US" dirty="0" smtClean="0"/>
              <a:t>increases time </a:t>
            </a:r>
            <a:r>
              <a:rPr lang="en-US" dirty="0"/>
              <a:t>in CYK </a:t>
            </a:r>
            <a:r>
              <a:rPr lang="en-US" dirty="0" smtClean="0"/>
              <a:t>algorithm to n      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	In one </a:t>
            </a:r>
            <a:r>
              <a:rPr lang="en-US" dirty="0">
                <a:solidFill>
                  <a:srgbClr val="C00000"/>
                </a:solidFill>
              </a:rPr>
              <a:t>TTR </a:t>
            </a:r>
            <a:r>
              <a:rPr lang="en-US" dirty="0" smtClean="0">
                <a:solidFill>
                  <a:srgbClr val="C00000"/>
                </a:solidFill>
              </a:rPr>
              <a:t>step </a:t>
            </a:r>
            <a:r>
              <a:rPr lang="en-US" dirty="0" smtClean="0"/>
              <a:t>(see below)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MN is rotated to </a:t>
            </a:r>
          </a:p>
          <a:p>
            <a:pPr algn="l" rtl="0"/>
            <a:r>
              <a:rPr lang="en-US" dirty="0" smtClean="0"/>
              <a:t> 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/>
              <a:t>M*</a:t>
            </a:r>
            <a:r>
              <a:rPr lang="en-US" dirty="0" smtClean="0">
                <a:solidFill>
                  <a:srgbClr val="0070C0"/>
                </a:solidFill>
              </a:rPr>
              <a:t>)(</a:t>
            </a:r>
            <a:r>
              <a:rPr lang="en-US" dirty="0" smtClean="0"/>
              <a:t>N^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    </a:t>
            </a:r>
            <a:r>
              <a:rPr lang="en-US" dirty="0"/>
              <a:t>=      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/>
              <a:t>v </a:t>
            </a:r>
            <a:r>
              <a:rPr lang="en-US" i="1" dirty="0"/>
              <a:t>u</a:t>
            </a:r>
            <a:r>
              <a:rPr lang="en-US" dirty="0"/>
              <a:t> </a:t>
            </a:r>
            <a:r>
              <a:rPr lang="en-US" i="1" dirty="0" smtClean="0"/>
              <a:t>$ J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 </a:t>
            </a:r>
            <a:r>
              <a:rPr lang="en-US" i="1" dirty="0" smtClean="0"/>
              <a:t>v  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  <a:r>
              <a:rPr lang="en-US" dirty="0" smtClean="0">
                <a:solidFill>
                  <a:srgbClr val="0070C0"/>
                </a:solidFill>
              </a:rPr>
              <a:t>  (</a:t>
            </a:r>
            <a:r>
              <a:rPr lang="en-US" i="1" dirty="0" smtClean="0"/>
              <a:t>J $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,     </a:t>
            </a:r>
            <a:r>
              <a:rPr lang="en-US" u="sng" dirty="0"/>
              <a:t>which has a linear grammar</a:t>
            </a:r>
            <a:r>
              <a:rPr lang="en-US" dirty="0" smtClean="0"/>
              <a:t>, with 3 pump classes.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All </a:t>
            </a:r>
            <a:r>
              <a:rPr lang="en-US" dirty="0" smtClean="0">
                <a:solidFill>
                  <a:srgbClr val="0070C0"/>
                </a:solidFill>
              </a:rPr>
              <a:t>(product ambiguity) </a:t>
            </a:r>
            <a:r>
              <a:rPr lang="en-US" dirty="0"/>
              <a:t>trees are rotated to </a:t>
            </a:r>
            <a:r>
              <a:rPr lang="en-US" dirty="0" smtClean="0">
                <a:solidFill>
                  <a:srgbClr val="0070C0"/>
                </a:solidFill>
              </a:rPr>
              <a:t>(union ambiguity)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>trees for M*N</a:t>
            </a:r>
            <a:r>
              <a:rPr lang="en-US" dirty="0" smtClean="0"/>
              <a:t>^.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Each derived terminal string is CYC-rotated as well!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110914" y="1535668"/>
            <a:ext cx="5372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027904"/>
            <a:ext cx="5372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425114" y="1524000"/>
            <a:ext cx="5372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025314" y="3952340"/>
            <a:ext cx="5372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677384" y="3945148"/>
            <a:ext cx="5372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336466" y="3016101"/>
            <a:ext cx="3129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MILD Context-Sensitive Models &amp; </a:t>
            </a:r>
            <a:r>
              <a:rPr lang="en-US" dirty="0" smtClean="0">
                <a:solidFill>
                  <a:srgbClr val="C00000"/>
                </a:solidFill>
              </a:rPr>
              <a:t>SRT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10058400" cy="4525963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Many models proposed incl. 4 equivalent ones: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Linear-Index [LIG], Tree-</a:t>
            </a:r>
            <a:r>
              <a:rPr lang="en-US" dirty="0" err="1" smtClean="0">
                <a:solidFill>
                  <a:srgbClr val="0070C0"/>
                </a:solidFill>
              </a:rPr>
              <a:t>Adjoint</a:t>
            </a:r>
            <a:r>
              <a:rPr lang="en-US" dirty="0" smtClean="0">
                <a:solidFill>
                  <a:srgbClr val="0070C0"/>
                </a:solidFill>
              </a:rPr>
              <a:t> [TAG],….</a:t>
            </a:r>
          </a:p>
          <a:p>
            <a:pPr algn="l">
              <a:buNone/>
            </a:pPr>
            <a:r>
              <a:rPr lang="en-US" dirty="0" smtClean="0"/>
              <a:t>Should satisfy some formal requirements: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Proper extension of CFG, Poly-time parsing </a:t>
            </a:r>
            <a:r>
              <a:rPr lang="en-US" dirty="0" err="1" smtClean="0">
                <a:solidFill>
                  <a:srgbClr val="0070C0"/>
                </a:solidFill>
              </a:rPr>
              <a:t>algor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</a:p>
          <a:p>
            <a:pPr algn="l">
              <a:buNone/>
            </a:pPr>
            <a:r>
              <a:rPr lang="en-US" dirty="0" smtClean="0"/>
              <a:t>We define </a:t>
            </a:r>
            <a:r>
              <a:rPr lang="en-US" dirty="0" smtClean="0">
                <a:solidFill>
                  <a:srgbClr val="C00000"/>
                </a:solidFill>
              </a:rPr>
              <a:t>NE-LIG</a:t>
            </a:r>
            <a:r>
              <a:rPr lang="en-US" dirty="0" smtClean="0"/>
              <a:t> as follows:</a:t>
            </a:r>
          </a:p>
          <a:p>
            <a:pPr algn="l">
              <a:buNone/>
            </a:pPr>
            <a:r>
              <a:rPr lang="en-US" dirty="0" smtClean="0"/>
              <a:t>Has NE-CFG skeleton aux. symbols A, B,…</a:t>
            </a:r>
          </a:p>
          <a:p>
            <a:pPr algn="l">
              <a:buNone/>
            </a:pPr>
            <a:r>
              <a:rPr lang="en-US" dirty="0" smtClean="0"/>
              <a:t>Each pump-class [B] maintains stack (pushdown) index, </a:t>
            </a:r>
          </a:p>
          <a:p>
            <a:pPr algn="l">
              <a:buNone/>
              <a:tabLst>
                <a:tab pos="9661525" algn="l"/>
                <a:tab pos="9769475" algn="l"/>
                <a:tab pos="9829800" algn="l"/>
              </a:tabLst>
            </a:pPr>
            <a:r>
              <a:rPr lang="en-US" dirty="0" smtClean="0"/>
              <a:t>		  stack empty at enter &amp; Exit of several consecutive pump blocks-</a:t>
            </a:r>
          </a:p>
          <a:p>
            <a:pPr algn="l">
              <a:buNone/>
              <a:tabLst>
                <a:tab pos="9661525" algn="l"/>
                <a:tab pos="9769475" algn="l"/>
                <a:tab pos="9829800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	THUS</a:t>
            </a:r>
            <a:r>
              <a:rPr lang="en-US" dirty="0" smtClean="0"/>
              <a:t>, it can, with </a:t>
            </a:r>
            <a:r>
              <a:rPr lang="en-US" dirty="0" smtClean="0"/>
              <a:t>skeleton -</a:t>
            </a:r>
            <a:r>
              <a:rPr lang="en-US" dirty="0" smtClean="0"/>
              <a:t>symbols </a:t>
            </a:r>
            <a:r>
              <a:rPr lang="en-US" dirty="0" smtClean="0"/>
              <a:t>as “states”, </a:t>
            </a:r>
            <a:r>
              <a:rPr lang="en-US" dirty="0" smtClean="0">
                <a:solidFill>
                  <a:srgbClr val="C00000"/>
                </a:solidFill>
              </a:rPr>
              <a:t>simulate</a:t>
            </a:r>
          </a:p>
          <a:p>
            <a:pPr algn="l">
              <a:buNone/>
              <a:tabLst>
                <a:tab pos="9661525" algn="l"/>
                <a:tab pos="9769475" algn="l"/>
                <a:tab pos="9829800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any PDM, any CFG. </a:t>
            </a:r>
            <a:r>
              <a:rPr lang="en-US" dirty="0" smtClean="0">
                <a:solidFill>
                  <a:srgbClr val="0070C0"/>
                </a:solidFill>
              </a:rPr>
              <a:t>The form of production rules is: </a:t>
            </a:r>
            <a:endParaRPr lang="en-US" dirty="0" smtClean="0"/>
          </a:p>
          <a:p>
            <a:pPr algn="ctr">
              <a:buNone/>
            </a:pPr>
            <a:endParaRPr lang="en-US" sz="1900" dirty="0" smtClean="0"/>
          </a:p>
          <a:p>
            <a:pPr algn="ctr">
              <a:buNone/>
              <a:tabLst>
                <a:tab pos="8518525" algn="l"/>
                <a:tab pos="8577263" algn="l"/>
              </a:tabLst>
            </a:pPr>
            <a:r>
              <a:rPr lang="en-US" i="1" dirty="0" smtClean="0"/>
              <a:t>B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C00000"/>
                </a:solidFill>
              </a:rPr>
              <a:t>index</a:t>
            </a:r>
            <a:r>
              <a:rPr lang="en-US" dirty="0" smtClean="0"/>
              <a:t>]                  </a:t>
            </a:r>
            <a:r>
              <a:rPr lang="en-US" i="1" dirty="0" smtClean="0"/>
              <a:t>C B’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C00000"/>
                </a:solidFill>
              </a:rPr>
              <a:t>index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en-US" dirty="0" smtClean="0"/>
              <a:t>] ,     </a:t>
            </a:r>
            <a:r>
              <a:rPr lang="en-US" i="1" dirty="0" smtClean="0"/>
              <a:t>Bˆ</a:t>
            </a:r>
            <a:r>
              <a:rPr lang="en-US" dirty="0" smtClean="0"/>
              <a:t>[ ]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[ ]</a:t>
            </a:r>
            <a:r>
              <a:rPr lang="en-US" i="1" dirty="0" smtClean="0">
                <a:sym typeface="Wingdings" pitchFamily="2" charset="2"/>
              </a:rPr>
              <a:t> E </a:t>
            </a:r>
            <a:r>
              <a:rPr lang="en-US" dirty="0" smtClean="0">
                <a:sym typeface="Wingdings" pitchFamily="2" charset="2"/>
              </a:rPr>
              <a:t>[ ]              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57912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5421868"/>
            <a:ext cx="91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Push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5802868"/>
            <a:ext cx="91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Pop</a:t>
            </a:r>
            <a:endParaRPr lang="he-IL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5105400"/>
          </a:xfrm>
        </p:spPr>
        <p:txBody>
          <a:bodyPr numCol="1">
            <a:normAutofit fontScale="92500"/>
          </a:bodyPr>
          <a:lstStyle/>
          <a:p>
            <a:pPr algn="l">
              <a:buNone/>
              <a:tabLst>
                <a:tab pos="3200400" algn="l"/>
                <a:tab pos="3489325" algn="l"/>
              </a:tabLst>
            </a:pPr>
            <a:r>
              <a:rPr lang="en-US" u="sng" dirty="0" smtClean="0">
                <a:solidFill>
                  <a:srgbClr val="0070C0"/>
                </a:solidFill>
              </a:rPr>
              <a:t>CFG/L</a:t>
            </a:r>
            <a:r>
              <a:rPr lang="en-US" dirty="0" smtClean="0"/>
              <a:t>- Context Free    	Grammars/Language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LIG</a:t>
            </a:r>
            <a:r>
              <a:rPr lang="en-US" dirty="0" smtClean="0"/>
              <a:t>- Linear Indexed Grammar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TAG</a:t>
            </a:r>
            <a:r>
              <a:rPr lang="en-US" dirty="0" smtClean="0"/>
              <a:t>- Tree Adjoining Grammar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NLP</a:t>
            </a:r>
            <a:r>
              <a:rPr lang="en-US" dirty="0" smtClean="0"/>
              <a:t>- Natural Language Processing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CYK</a:t>
            </a:r>
            <a:r>
              <a:rPr lang="en-US" dirty="0" smtClean="0"/>
              <a:t>- </a:t>
            </a:r>
            <a:r>
              <a:rPr lang="en-US" dirty="0" err="1" smtClean="0"/>
              <a:t>Cocke</a:t>
            </a:r>
            <a:r>
              <a:rPr lang="en-US" dirty="0" smtClean="0"/>
              <a:t>, Younger, </a:t>
            </a:r>
            <a:r>
              <a:rPr lang="en-US" dirty="0" err="1" smtClean="0"/>
              <a:t>Kasami</a:t>
            </a:r>
            <a:endParaRPr lang="en-US" dirty="0" smtClean="0"/>
          </a:p>
          <a:p>
            <a:pPr algn="l">
              <a:buNone/>
            </a:pPr>
            <a:r>
              <a:rPr lang="en-US" u="sng" smtClean="0">
                <a:solidFill>
                  <a:srgbClr val="0070C0"/>
                </a:solidFill>
              </a:rPr>
              <a:t>CNF</a:t>
            </a:r>
            <a:r>
              <a:rPr lang="en-US" smtClean="0"/>
              <a:t>- </a:t>
            </a:r>
            <a:r>
              <a:rPr lang="en-US" dirty="0" smtClean="0"/>
              <a:t>Chomsky Normal Form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GNF</a:t>
            </a:r>
            <a:r>
              <a:rPr lang="en-US" dirty="0" smtClean="0"/>
              <a:t>- </a:t>
            </a:r>
            <a:r>
              <a:rPr lang="en-US" dirty="0" err="1" smtClean="0"/>
              <a:t>Greibach</a:t>
            </a:r>
            <a:r>
              <a:rPr lang="en-US" dirty="0" smtClean="0"/>
              <a:t> Normal Form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4038600" cy="4800600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SRT</a:t>
            </a:r>
            <a:r>
              <a:rPr lang="en-US" dirty="0" smtClean="0"/>
              <a:t>- Spread Rotate Tree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D-Tree</a:t>
            </a:r>
            <a:r>
              <a:rPr lang="en-US" dirty="0" smtClean="0"/>
              <a:t>- Derivation Tree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EPOS</a:t>
            </a:r>
            <a:r>
              <a:rPr lang="en-US" dirty="0" smtClean="0"/>
              <a:t>- Epoch Semi-Order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TTR</a:t>
            </a:r>
            <a:r>
              <a:rPr lang="en-US" dirty="0" smtClean="0"/>
              <a:t>- Top Trunk Rotation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DP</a:t>
            </a:r>
            <a:r>
              <a:rPr lang="en-US" dirty="0" smtClean="0"/>
              <a:t>- Dynamic Programming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NE</a:t>
            </a:r>
            <a:r>
              <a:rPr lang="en-US" dirty="0" smtClean="0"/>
              <a:t>- Non Expansive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POS</a:t>
            </a:r>
            <a:r>
              <a:rPr lang="en-US" dirty="0" smtClean="0"/>
              <a:t>- Parts of Speech 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PDM</a:t>
            </a:r>
            <a:r>
              <a:rPr lang="en-US" dirty="0" smtClean="0"/>
              <a:t>- Pushdown Machine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NT</a:t>
            </a:r>
            <a:r>
              <a:rPr lang="en-US" dirty="0" smtClean="0"/>
              <a:t>- Non terminals (symbols)</a:t>
            </a:r>
            <a:endParaRPr lang="en-US" u="sng" dirty="0" smtClean="0"/>
          </a:p>
          <a:p>
            <a:pPr algn="l">
              <a:buNone/>
            </a:pP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Languages Theory- Mid 50’s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Confluence of several directions:</a:t>
            </a:r>
          </a:p>
          <a:p>
            <a:pPr algn="l" rtl="0">
              <a:buFontTx/>
              <a:buChar char="-"/>
            </a:pPr>
            <a:r>
              <a:rPr lang="en-US" dirty="0" smtClean="0"/>
              <a:t>Natural Languages [NLP], Syntax Specifications </a:t>
            </a:r>
          </a:p>
          <a:p>
            <a:pPr algn="l" rtl="0">
              <a:buFontTx/>
              <a:buChar char="-"/>
            </a:pPr>
            <a:r>
              <a:rPr lang="en-US" dirty="0" smtClean="0"/>
              <a:t>Early </a:t>
            </a:r>
            <a:r>
              <a:rPr lang="en-US" dirty="0" err="1" smtClean="0"/>
              <a:t>Prog</a:t>
            </a:r>
            <a:r>
              <a:rPr lang="en-US" dirty="0" smtClean="0"/>
              <a:t>. Languages, Syntax Specifications</a:t>
            </a:r>
          </a:p>
          <a:p>
            <a:pPr algn="l" rtl="0">
              <a:buFontTx/>
              <a:buChar char="-"/>
            </a:pPr>
            <a:r>
              <a:rPr lang="en-US" dirty="0" smtClean="0"/>
              <a:t>Automata &amp; Machine, Formal Specifications</a:t>
            </a:r>
          </a:p>
          <a:p>
            <a:pPr algn="l" rtl="0">
              <a:buFontTx/>
              <a:buChar char="-"/>
            </a:pPr>
            <a:r>
              <a:rPr lang="en-US" dirty="0" smtClean="0"/>
              <a:t>Combinatorial Math. Sets of strings</a:t>
            </a:r>
          </a:p>
          <a:p>
            <a:pPr algn="l" rtl="0">
              <a:buFontTx/>
              <a:buChar char="-"/>
            </a:pPr>
            <a:r>
              <a:rPr lang="en-US" dirty="0" smtClean="0"/>
              <a:t>Biological: L </a:t>
            </a:r>
            <a:r>
              <a:rPr lang="en-US" dirty="0" smtClean="0"/>
              <a:t>Systems</a:t>
            </a:r>
          </a:p>
          <a:p>
            <a:pPr algn="l" rtl="0">
              <a:buFontTx/>
              <a:buChar char="-"/>
            </a:pPr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731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Formal Languages Generative Hierarchy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Chomsky+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38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503783"/>
            <a:ext cx="9677400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Subsequently integrated into space/time complexity hierarchy- the backbone </a:t>
            </a:r>
            <a:r>
              <a:rPr lang="en-US" sz="2000" dirty="0" smtClean="0"/>
              <a:t>of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 smtClean="0"/>
              <a:t>theoretical computer science.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dirty="0" smtClean="0"/>
              <a:t>* Several sub-models studied, </a:t>
            </a:r>
            <a:r>
              <a:rPr lang="en-US" dirty="0" smtClean="0"/>
              <a:t>related </a:t>
            </a:r>
            <a:r>
              <a:rPr lang="en-US" dirty="0" smtClean="0"/>
              <a:t>to </a:t>
            </a:r>
            <a:r>
              <a:rPr lang="en-US" b="1" dirty="0" smtClean="0"/>
              <a:t>compiler constructions </a:t>
            </a:r>
            <a:r>
              <a:rPr lang="en-US" dirty="0" smtClean="0"/>
              <a:t>for programming languages.</a:t>
            </a:r>
            <a:r>
              <a:rPr lang="en-US" b="1" dirty="0" smtClean="0"/>
              <a:t> 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81000" y="381000"/>
            <a:ext cx="8229600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None/>
            </a:pPr>
            <a:r>
              <a:rPr lang="en-US" dirty="0" smtClean="0"/>
              <a:t> Context-free [CF] </a:t>
            </a:r>
            <a:r>
              <a:rPr lang="en-US" dirty="0" smtClean="0">
                <a:solidFill>
                  <a:srgbClr val="FF0000"/>
                </a:solidFill>
              </a:rPr>
              <a:t>central </a:t>
            </a:r>
            <a:r>
              <a:rPr lang="en-US" dirty="0" smtClean="0">
                <a:solidFill>
                  <a:srgbClr val="FF0000"/>
                </a:solidFill>
              </a:rPr>
              <a:t>position </a:t>
            </a:r>
            <a:r>
              <a:rPr lang="en-US" dirty="0" smtClean="0"/>
              <a:t>due </a:t>
            </a:r>
            <a:r>
              <a:rPr lang="en-US" dirty="0" smtClean="0"/>
              <a:t>to: </a:t>
            </a:r>
            <a:r>
              <a:rPr lang="en-US" dirty="0" smtClean="0"/>
              <a:t>equivalence of several distinct </a:t>
            </a:r>
            <a:r>
              <a:rPr lang="en-US" dirty="0" smtClean="0"/>
              <a:t>models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lvl="2" algn="l" rtl="0">
              <a:tabLst>
                <a:tab pos="511175" algn="l"/>
              </a:tabLst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Algebraic equations [MPS]           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DUAL APPROACH IN ARGGEMENT AND PROOFS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lvl="2" algn="l" rtl="0">
              <a:tabLst>
                <a:tab pos="5111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Production rules and trees  </a:t>
            </a:r>
          </a:p>
          <a:p>
            <a:pPr marL="571500" lvl="2" algn="l" rtl="0">
              <a:tabLst>
                <a:tab pos="511175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BNF- Backus NF,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Syntax of early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prog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 languages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71500" lvl="2" algn="l" rtl="0">
              <a:tabLst>
                <a:tab pos="511175" algn="l"/>
              </a:tabLst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Categorical grammars</a:t>
            </a:r>
          </a:p>
          <a:p>
            <a:pPr marL="571500" lvl="2" algn="l" rtl="0">
              <a:tabLst>
                <a:tab pos="511175" algn="l"/>
              </a:tabLs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Dependency structures</a:t>
            </a:r>
          </a:p>
          <a:p>
            <a:pPr marL="571500" lvl="2" algn="l" rtl="0">
              <a:tabLst>
                <a:tab pos="511175" algn="l"/>
              </a:tabLst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Lambek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algebraic calculus</a:t>
            </a:r>
          </a:p>
          <a:p>
            <a:pPr marL="571500" lvl="2" algn="l" rtl="0">
              <a:tabLst>
                <a:tab pos="511175" algn="l"/>
              </a:tabLs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Pushdown Automata…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Rich</a:t>
            </a:r>
            <a:r>
              <a:rPr lang="en-US" dirty="0" smtClean="0"/>
              <a:t> algebraic, combinatorial, algorithmic properties and problems, significant applications.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74638"/>
            <a:ext cx="9753600" cy="1249362"/>
          </a:xfrm>
        </p:spPr>
        <p:txBody>
          <a:bodyPr>
            <a:normAutofit fontScale="90000"/>
          </a:bodyPr>
          <a:lstStyle/>
          <a:p>
            <a:pPr>
              <a:tabLst>
                <a:tab pos="9545638" algn="l"/>
              </a:tabLst>
            </a:pPr>
            <a:r>
              <a:rPr lang="en-US" dirty="0" smtClean="0"/>
              <a:t>1957- 1963: Boston- Jerusalem </a:t>
            </a:r>
            <a:r>
              <a:rPr lang="en-US" dirty="0" smtClean="0"/>
              <a:t>Correspondence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Linguists</a:t>
            </a:r>
            <a:r>
              <a:rPr lang="en-US" sz="2400" dirty="0" smtClean="0"/>
              <a:t>:  </a:t>
            </a:r>
            <a:r>
              <a:rPr lang="en-US" sz="2400" dirty="0" smtClean="0"/>
              <a:t>MIT 	 </a:t>
            </a:r>
            <a:r>
              <a:rPr lang="en-US" sz="2400" dirty="0" smtClean="0">
                <a:solidFill>
                  <a:srgbClr val="0070C0"/>
                </a:solidFill>
              </a:rPr>
              <a:t>N. Chomsky       	  Y. Bar Hillel 	             </a:t>
            </a:r>
            <a:r>
              <a:rPr lang="en-US" sz="2400" dirty="0" smtClean="0"/>
              <a:t>HUJI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Mathem</a:t>
            </a:r>
            <a:r>
              <a:rPr lang="en-US" sz="2400" dirty="0" smtClean="0">
                <a:solidFill>
                  <a:srgbClr val="00B050"/>
                </a:solidFill>
              </a:rPr>
              <a:t>:</a:t>
            </a:r>
            <a:r>
              <a:rPr lang="en-US" sz="2400" dirty="0" smtClean="0"/>
              <a:t> Harvard 	</a:t>
            </a:r>
            <a:r>
              <a:rPr lang="en-US" sz="2400" dirty="0" smtClean="0">
                <a:solidFill>
                  <a:srgbClr val="0070C0"/>
                </a:solidFill>
              </a:rPr>
              <a:t>MPS </a:t>
            </a:r>
            <a:r>
              <a:rPr lang="en-US" sz="1800" dirty="0" smtClean="0">
                <a:solidFill>
                  <a:srgbClr val="0070C0"/>
                </a:solidFill>
              </a:rPr>
              <a:t>(MARCO)</a:t>
            </a:r>
            <a:r>
              <a:rPr lang="en-US" sz="2400" dirty="0" smtClean="0">
                <a:solidFill>
                  <a:srgbClr val="0070C0"/>
                </a:solidFill>
              </a:rPr>
              <a:t>	  H. </a:t>
            </a:r>
            <a:r>
              <a:rPr lang="en-US" sz="2400" dirty="0" err="1" smtClean="0">
                <a:solidFill>
                  <a:srgbClr val="0070C0"/>
                </a:solidFill>
              </a:rPr>
              <a:t>Gaifman</a:t>
            </a:r>
            <a:r>
              <a:rPr lang="en-US" sz="2400" dirty="0" smtClean="0">
                <a:solidFill>
                  <a:srgbClr val="0070C0"/>
                </a:solidFill>
              </a:rPr>
              <a:t>, M. </a:t>
            </a:r>
            <a:r>
              <a:rPr lang="en-US" sz="2400" dirty="0" err="1" smtClean="0">
                <a:solidFill>
                  <a:srgbClr val="0070C0"/>
                </a:solidFill>
              </a:rPr>
              <a:t>Perles</a:t>
            </a:r>
            <a:r>
              <a:rPr lang="en-US" sz="2400" dirty="0" smtClean="0">
                <a:solidFill>
                  <a:srgbClr val="0070C0"/>
                </a:solidFill>
              </a:rPr>
              <a:t>, E. Shamir</a:t>
            </a:r>
          </a:p>
          <a:p>
            <a:pPr algn="l" rtl="0">
              <a:buNone/>
            </a:pPr>
            <a:r>
              <a:rPr lang="en-US" sz="2400" dirty="0" smtClean="0"/>
              <a:t>		       Paris			  [</a:t>
            </a:r>
            <a:r>
              <a:rPr lang="en-US" sz="2400" dirty="0" smtClean="0">
                <a:solidFill>
                  <a:srgbClr val="00B050"/>
                </a:solidFill>
              </a:rPr>
              <a:t>Math PhD students</a:t>
            </a:r>
            <a:r>
              <a:rPr lang="en-US" sz="2400" dirty="0" smtClean="0"/>
              <a:t>]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Main articles, monographs mainly on CF [listed next: 2-5, 19].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Up to 1969</a:t>
            </a:r>
            <a:r>
              <a:rPr lang="en-US" sz="2400" dirty="0" smtClean="0"/>
              <a:t>, Many other researches and groups in USA, Europe, Japan joined</a:t>
            </a:r>
            <a:r>
              <a:rPr lang="en-US" sz="2400" dirty="0" smtClean="0"/>
              <a:t>. See publication lists [next few slides].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Inclusion </a:t>
            </a:r>
            <a:r>
              <a:rPr lang="en-US" b="1" dirty="0" smtClean="0">
                <a:solidFill>
                  <a:srgbClr val="FF0000"/>
                </a:solidFill>
              </a:rPr>
              <a:t>as a basic topic in CS education.  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733800" y="1905000"/>
            <a:ext cx="10668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/>
          <a:lstStyle/>
          <a:p>
            <a:r>
              <a:rPr lang="en-US" dirty="0" smtClean="0"/>
              <a:t>Central Publications up to 1969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4724400"/>
          </a:xfrm>
        </p:spPr>
        <p:txBody>
          <a:bodyPr>
            <a:noAutofit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2000" dirty="0" smtClean="0"/>
              <a:t>J. </a:t>
            </a:r>
            <a:r>
              <a:rPr lang="en-US" sz="2000" dirty="0" err="1" smtClean="0"/>
              <a:t>Hopcroft</a:t>
            </a:r>
            <a:r>
              <a:rPr lang="en-US" sz="2000" dirty="0" smtClean="0"/>
              <a:t> and  J. </a:t>
            </a:r>
            <a:r>
              <a:rPr lang="en-US" sz="2000" dirty="0" err="1" smtClean="0"/>
              <a:t>Ullman</a:t>
            </a:r>
            <a:r>
              <a:rPr lang="en-US" sz="2000" dirty="0" smtClean="0"/>
              <a:t>, Formal Languages and their relations to Automata, </a:t>
            </a:r>
            <a:r>
              <a:rPr lang="en-US" sz="2000" dirty="0" err="1" smtClean="0"/>
              <a:t>Assidon</a:t>
            </a:r>
            <a:r>
              <a:rPr lang="en-US" sz="2000" dirty="0" smtClean="0"/>
              <a:t>-Wesley, 1969. [</a:t>
            </a:r>
            <a:r>
              <a:rPr lang="en-US" sz="2000" dirty="0" smtClean="0">
                <a:solidFill>
                  <a:srgbClr val="FF0000"/>
                </a:solidFill>
              </a:rPr>
              <a:t>Extensive reference list</a:t>
            </a:r>
            <a:r>
              <a:rPr lang="en-US" sz="2000" dirty="0" smtClean="0"/>
              <a:t>]</a:t>
            </a:r>
          </a:p>
          <a:p>
            <a:pPr marL="514350" lvl="0" indent="-514350" algn="l" rtl="0">
              <a:buAutoNum type="arabicPeriod"/>
            </a:pPr>
            <a:r>
              <a:rPr lang="en-US" sz="2000" dirty="0" smtClean="0"/>
              <a:t>Y. Bar-Hillel, H. </a:t>
            </a:r>
            <a:r>
              <a:rPr lang="en-US" sz="2000" dirty="0" err="1" smtClean="0"/>
              <a:t>Gaifman</a:t>
            </a:r>
            <a:r>
              <a:rPr lang="en-US" sz="2000" dirty="0" smtClean="0"/>
              <a:t> and E. Shamir, On categorical and phrase structure grammars. </a:t>
            </a:r>
            <a:r>
              <a:rPr lang="en-US" sz="2000" i="1" dirty="0" smtClean="0"/>
              <a:t>Bulletin research council of Israel</a:t>
            </a:r>
            <a:r>
              <a:rPr lang="en-US" sz="2000" dirty="0" smtClean="0"/>
              <a:t>, vol. 9f (1960), 1-16. </a:t>
            </a:r>
          </a:p>
          <a:p>
            <a:pPr marL="514350" lvl="0" indent="-514350" algn="l" rtl="0">
              <a:buAutoNum type="arabicPeriod"/>
            </a:pPr>
            <a:r>
              <a:rPr lang="en-US" sz="2000" dirty="0" smtClean="0"/>
              <a:t>Y. Bar-Hillel, M. </a:t>
            </a:r>
            <a:r>
              <a:rPr lang="en-US" sz="2000" dirty="0" err="1" smtClean="0"/>
              <a:t>Perles</a:t>
            </a:r>
            <a:r>
              <a:rPr lang="en-US" sz="2000" dirty="0" smtClean="0"/>
              <a:t> and E. Shamir, On formal properties of simple phrase, structure grammars, </a:t>
            </a:r>
            <a:r>
              <a:rPr lang="en-US" sz="2000" i="1" dirty="0" smtClean="0"/>
              <a:t>Z. </a:t>
            </a:r>
            <a:r>
              <a:rPr lang="en-US" sz="2000" i="1" dirty="0" err="1" smtClean="0"/>
              <a:t>Phonetik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Sprachwiss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Kommun</a:t>
            </a:r>
            <a:r>
              <a:rPr lang="en-US" sz="2000" dirty="0" smtClean="0"/>
              <a:t>., 14 (1961), 143-172. </a:t>
            </a:r>
          </a:p>
          <a:p>
            <a:pPr marL="514350" lvl="0" indent="-514350" algn="l" rtl="0">
              <a:buNone/>
            </a:pPr>
            <a:endParaRPr lang="en-US" sz="1400" dirty="0" smtClean="0"/>
          </a:p>
          <a:p>
            <a:pPr marL="514350" lvl="0" indent="-514350"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 &amp; 3 reproduced in Y. Bar-Hillel, Language and information, </a:t>
            </a:r>
            <a:r>
              <a:rPr lang="en-US" sz="2000" dirty="0" err="1" smtClean="0">
                <a:solidFill>
                  <a:srgbClr val="FF0000"/>
                </a:solidFill>
              </a:rPr>
              <a:t>Assidon</a:t>
            </a:r>
            <a:r>
              <a:rPr lang="en-US" sz="2000" dirty="0" smtClean="0">
                <a:solidFill>
                  <a:srgbClr val="FF0000"/>
                </a:solidFill>
              </a:rPr>
              <a:t>-Wesley, 1964.</a:t>
            </a:r>
          </a:p>
          <a:p>
            <a:pPr marL="514350" lvl="0" indent="-514350"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3 appeared as a monograph in Russian, 1964.</a:t>
            </a:r>
          </a:p>
          <a:p>
            <a:pPr marL="514350" lvl="0" indent="-514350" algn="l" rtl="0">
              <a:buNone/>
            </a:pPr>
            <a:endParaRPr lang="en-US" sz="1400" dirty="0" smtClean="0"/>
          </a:p>
          <a:p>
            <a:pPr marL="514350" lvl="0" indent="-514350" algn="l" rtl="0">
              <a:buFont typeface="+mj-lt"/>
              <a:buAutoNum type="arabicPeriod" startAt="4"/>
            </a:pPr>
            <a:r>
              <a:rPr lang="en-US" sz="2000" dirty="0" smtClean="0"/>
              <a:t>N. Chomsky, On certain formal properties of grammars, </a:t>
            </a:r>
            <a:r>
              <a:rPr lang="en-US" sz="2000" i="1" dirty="0" smtClean="0"/>
              <a:t>Inf. and Control, 2</a:t>
            </a:r>
            <a:r>
              <a:rPr lang="en-US" sz="2000" dirty="0" smtClean="0"/>
              <a:t>:2 (1959), 113-124.</a:t>
            </a:r>
          </a:p>
          <a:p>
            <a:pPr marL="514350" lvl="0" indent="-514350" algn="l" rtl="0">
              <a:buFont typeface="+mj-lt"/>
              <a:buAutoNum type="arabicPeriod" startAt="4"/>
            </a:pPr>
            <a:r>
              <a:rPr lang="en-US" sz="2000" dirty="0" smtClean="0"/>
              <a:t>N. Chomsky and M. P. Schutzenberger, The algebraic theory of context-free languages, </a:t>
            </a:r>
            <a:r>
              <a:rPr lang="en-US" sz="2000" i="1" dirty="0" smtClean="0"/>
              <a:t>Computer Programming and Formal Systems, </a:t>
            </a:r>
            <a:r>
              <a:rPr lang="en-US" sz="2000" dirty="0" smtClean="0"/>
              <a:t>North Holland, 1963. [</a:t>
            </a:r>
            <a:r>
              <a:rPr lang="en-US" sz="2000" dirty="0" smtClean="0">
                <a:solidFill>
                  <a:srgbClr val="FF0000"/>
                </a:solidFill>
              </a:rPr>
              <a:t>Appeared as a monograph</a:t>
            </a:r>
            <a:r>
              <a:rPr lang="en-US" sz="2000" dirty="0" smtClean="0"/>
              <a:t>]</a:t>
            </a:r>
          </a:p>
          <a:p>
            <a:pPr marL="514350" lvl="0" indent="-514350" algn="l" rtl="0">
              <a:buFont typeface="+mj-lt"/>
              <a:buAutoNum type="arabicPeriod" startAt="4"/>
            </a:pPr>
            <a:r>
              <a:rPr lang="en-US" sz="2000" dirty="0" smtClean="0"/>
              <a:t>J. </a:t>
            </a:r>
            <a:r>
              <a:rPr lang="en-US" sz="2000" dirty="0" err="1" smtClean="0"/>
              <a:t>Evey</a:t>
            </a:r>
            <a:r>
              <a:rPr lang="en-US" sz="2000" dirty="0" smtClean="0"/>
              <a:t>, The theory and application of pushdown store machines, Doctoral Thesis, Harvard University, </a:t>
            </a:r>
            <a:r>
              <a:rPr lang="en-US" sz="2000" dirty="0" smtClean="0"/>
              <a:t>1963.</a:t>
            </a:r>
          </a:p>
          <a:p>
            <a:pPr marL="514350" lvl="0" indent="-514350" algn="l" rtl="0">
              <a:buFont typeface="+mj-lt"/>
              <a:buAutoNum type="arabicPeriod" startAt="4"/>
            </a:pPr>
            <a:r>
              <a:rPr lang="en-US" sz="2000" dirty="0" smtClean="0"/>
              <a:t>R</a:t>
            </a:r>
            <a:r>
              <a:rPr lang="en-US" sz="2000" dirty="0" smtClean="0"/>
              <a:t>. W. Floyd, The syntax of programming languages- a survey, </a:t>
            </a:r>
            <a:r>
              <a:rPr lang="en-US" sz="2000" i="1" dirty="0" smtClean="0"/>
              <a:t>Professional Group Electronic Computers [PGEC], 13</a:t>
            </a:r>
            <a:r>
              <a:rPr lang="en-US" sz="2000" dirty="0" smtClean="0"/>
              <a:t>: 4 (1964), 346- 353.</a:t>
            </a:r>
          </a:p>
          <a:p>
            <a:pPr lvl="0" algn="l" rtl="0">
              <a:buNone/>
            </a:pPr>
            <a:endParaRPr lang="en-US" sz="2000" dirty="0" smtClean="0"/>
          </a:p>
          <a:p>
            <a:pPr algn="l">
              <a:buNone/>
            </a:pP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77000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S. Ginsburg, and H. G. Rice, Two families of languages related to ALGOL, </a:t>
            </a:r>
            <a:r>
              <a:rPr lang="en-US" sz="1800" i="1" dirty="0" smtClean="0"/>
              <a:t>JACM, 9:</a:t>
            </a:r>
            <a:r>
              <a:rPr lang="en-US" sz="1800" dirty="0" smtClean="0"/>
              <a:t> 3, 350-371, 1962.</a:t>
            </a:r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 S. Ginsburg, The mathematical theory of context-free languages, 1966. </a:t>
            </a:r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 S. </a:t>
            </a:r>
            <a:r>
              <a:rPr lang="en-US" sz="1800" dirty="0" err="1" smtClean="0"/>
              <a:t>Greibach</a:t>
            </a:r>
            <a:r>
              <a:rPr lang="en-US" sz="1800" dirty="0" smtClean="0"/>
              <a:t>, A new normal form theorem for context-free grammars, </a:t>
            </a:r>
            <a:r>
              <a:rPr lang="en-US" sz="1800" i="1" dirty="0" smtClean="0"/>
              <a:t>JACM, </a:t>
            </a:r>
            <a:r>
              <a:rPr lang="en-US" sz="1800" i="1" dirty="0" smtClean="0"/>
              <a:t>12</a:t>
            </a:r>
            <a:r>
              <a:rPr lang="en-US" sz="1800" dirty="0" smtClean="0"/>
              <a:t>:1, 42-52</a:t>
            </a:r>
            <a:r>
              <a:rPr lang="en-US" sz="1800" dirty="0" smtClean="0"/>
              <a:t>, 1965.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D. E. Knuth, a characterization of parenthesis languages, </a:t>
            </a:r>
            <a:r>
              <a:rPr lang="en-US" sz="1800" i="1" dirty="0" smtClean="0"/>
              <a:t>Inf. and Control, 11</a:t>
            </a:r>
            <a:r>
              <a:rPr lang="en-US" sz="1800" dirty="0" smtClean="0"/>
              <a:t>: </a:t>
            </a:r>
            <a:r>
              <a:rPr lang="en-US" sz="1800" dirty="0" smtClean="0"/>
              <a:t>3, 269-289, 1967.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P. S. </a:t>
            </a:r>
            <a:r>
              <a:rPr lang="en-US" sz="1800" dirty="0" err="1" smtClean="0"/>
              <a:t>Landweber</a:t>
            </a:r>
            <a:r>
              <a:rPr lang="en-US" sz="1800" dirty="0" smtClean="0"/>
              <a:t>, Three theorems on phrase structure grammars of type 1, </a:t>
            </a:r>
            <a:r>
              <a:rPr lang="en-US" sz="1800" i="1" dirty="0" smtClean="0"/>
              <a:t>Inf. and Control, </a:t>
            </a:r>
            <a:r>
              <a:rPr lang="en-US" sz="1800" i="1" dirty="0" smtClean="0"/>
              <a:t>6</a:t>
            </a:r>
            <a:r>
              <a:rPr lang="en-US" sz="1800" dirty="0" smtClean="0"/>
              <a:t>:2, </a:t>
            </a:r>
            <a:r>
              <a:rPr lang="en-US" sz="1800" dirty="0" smtClean="0"/>
              <a:t>131- </a:t>
            </a:r>
            <a:r>
              <a:rPr lang="en-US" sz="1800" dirty="0" smtClean="0"/>
              <a:t>136, 1963.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M. </a:t>
            </a:r>
            <a:r>
              <a:rPr lang="en-US" sz="1800" dirty="0" err="1" smtClean="0"/>
              <a:t>Nivat</a:t>
            </a:r>
            <a:r>
              <a:rPr lang="en-US" sz="1800" dirty="0" smtClean="0"/>
              <a:t>, Transduction des </a:t>
            </a:r>
            <a:r>
              <a:rPr lang="en-US" sz="1800" dirty="0" err="1" smtClean="0"/>
              <a:t>langages</a:t>
            </a:r>
            <a:r>
              <a:rPr lang="en-US" sz="1800" dirty="0" smtClean="0"/>
              <a:t> de Chomsky, PhD Thesis. Univ. de Paris, 1967. [Also in </a:t>
            </a:r>
            <a:r>
              <a:rPr lang="en-US" sz="1800" i="1" dirty="0" err="1" smtClean="0"/>
              <a:t>Annales</a:t>
            </a:r>
            <a:r>
              <a:rPr lang="en-US" sz="1800" i="1" dirty="0" smtClean="0"/>
              <a:t> de </a:t>
            </a:r>
            <a:r>
              <a:rPr lang="en-US" sz="1800" i="1" dirty="0" err="1" smtClean="0"/>
              <a:t>l’Institut</a:t>
            </a:r>
            <a:r>
              <a:rPr lang="en-US" sz="1800" i="1" dirty="0" smtClean="0"/>
              <a:t> Fourier, 18</a:t>
            </a:r>
            <a:r>
              <a:rPr lang="en-US" sz="1800" dirty="0" smtClean="0"/>
              <a:t>: 339- 456, 1968].</a:t>
            </a:r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R. J. Parikh, On context-free languages, </a:t>
            </a:r>
            <a:r>
              <a:rPr lang="en-US" sz="1800" i="1" dirty="0" smtClean="0"/>
              <a:t>JACM, </a:t>
            </a:r>
            <a:r>
              <a:rPr lang="en-US" sz="1800" i="1" dirty="0" smtClean="0"/>
              <a:t>13,</a:t>
            </a:r>
            <a:r>
              <a:rPr lang="en-US" sz="1800" dirty="0" smtClean="0"/>
              <a:t> 570- 581, </a:t>
            </a:r>
            <a:r>
              <a:rPr lang="en-US" sz="1800" dirty="0" smtClean="0"/>
              <a:t>1966</a:t>
            </a:r>
            <a:r>
              <a:rPr lang="en-US" sz="1800" dirty="0" smtClean="0"/>
              <a:t>.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D. J. </a:t>
            </a:r>
            <a:r>
              <a:rPr lang="en-US" sz="1800" dirty="0" err="1" smtClean="0"/>
              <a:t>Rosenkrantz</a:t>
            </a:r>
            <a:r>
              <a:rPr lang="en-US" sz="1800" dirty="0" smtClean="0"/>
              <a:t>, Matrix equations and normal forms for context-free grammars, </a:t>
            </a:r>
            <a:r>
              <a:rPr lang="en-US" sz="1800" i="1" dirty="0" smtClean="0"/>
              <a:t>JACM, </a:t>
            </a:r>
            <a:r>
              <a:rPr lang="en-US" sz="1800" i="1" dirty="0" smtClean="0"/>
              <a:t>14</a:t>
            </a:r>
            <a:r>
              <a:rPr lang="en-US" sz="1800" dirty="0" smtClean="0"/>
              <a:t>:3, 501-507</a:t>
            </a:r>
            <a:r>
              <a:rPr lang="en-US" sz="1800" dirty="0" smtClean="0"/>
              <a:t>,1967.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J. Rhodes and E. Shamir, Complexity of grammars by group- theoretic methods, </a:t>
            </a:r>
            <a:r>
              <a:rPr lang="en-US" sz="1800" i="1" dirty="0" smtClean="0"/>
              <a:t>Journal of Combinatorial Theory</a:t>
            </a:r>
            <a:r>
              <a:rPr lang="en-US" sz="1800" i="1" dirty="0" smtClean="0"/>
              <a:t>,</a:t>
            </a:r>
            <a:r>
              <a:rPr lang="en-US" sz="1800" dirty="0" smtClean="0"/>
              <a:t> 222-239, 1968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E. Shamir, A representation theorem for algebraic and context-free power series in </a:t>
            </a:r>
            <a:r>
              <a:rPr lang="en-US" sz="1800" dirty="0" err="1" smtClean="0"/>
              <a:t>noncommuting</a:t>
            </a:r>
            <a:r>
              <a:rPr lang="en-US" sz="1800" dirty="0" smtClean="0"/>
              <a:t> variables, </a:t>
            </a:r>
            <a:r>
              <a:rPr lang="en-US" sz="1800" i="1" dirty="0" smtClean="0"/>
              <a:t>Inf. and Control, </a:t>
            </a:r>
            <a:r>
              <a:rPr lang="en-US" sz="1800" i="1" dirty="0" smtClean="0"/>
              <a:t>11,</a:t>
            </a:r>
            <a:r>
              <a:rPr lang="en-US" sz="1800" dirty="0" smtClean="0"/>
              <a:t> 239- 254, </a:t>
            </a:r>
            <a:r>
              <a:rPr lang="en-US" sz="1800" dirty="0" smtClean="0"/>
              <a:t>1967. </a:t>
            </a:r>
            <a:endParaRPr lang="en-US" sz="1800" dirty="0" smtClean="0"/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M. P. Schutzenberger [</a:t>
            </a:r>
            <a:r>
              <a:rPr lang="en-US" sz="1800" dirty="0" smtClean="0">
                <a:solidFill>
                  <a:srgbClr val="FF0000"/>
                </a:solidFill>
              </a:rPr>
              <a:t>Several articles: 1960-1965</a:t>
            </a:r>
            <a:r>
              <a:rPr lang="en-US" sz="1800" dirty="0" smtClean="0"/>
              <a:t>]</a:t>
            </a:r>
          </a:p>
          <a:p>
            <a:pPr marL="514350" indent="-514350" algn="l" rtl="0">
              <a:buFont typeface="+mj-lt"/>
              <a:buAutoNum type="arabicPeriod" startAt="9"/>
            </a:pPr>
            <a:r>
              <a:rPr lang="en-US" sz="1800" dirty="0" smtClean="0"/>
              <a:t>D. H. Younger, Recognition and parsing of context-free languages in time n , </a:t>
            </a:r>
            <a:r>
              <a:rPr lang="en-US" sz="1800" i="1" dirty="0" smtClean="0"/>
              <a:t>Inf. and Control, 10</a:t>
            </a:r>
            <a:r>
              <a:rPr lang="en-US" sz="1800" dirty="0" smtClean="0"/>
              <a:t>: </a:t>
            </a:r>
            <a:r>
              <a:rPr lang="en-US" sz="1800" dirty="0" smtClean="0"/>
              <a:t>2, 189-208</a:t>
            </a:r>
            <a:r>
              <a:rPr lang="en-US" sz="1800" dirty="0" smtClean="0"/>
              <a:t>, 1967. </a:t>
            </a:r>
            <a:endParaRPr lang="he-IL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6019800"/>
            <a:ext cx="3810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>3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Chosen Books &amp; Publications After 1970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6096000"/>
          </a:xfrm>
        </p:spPr>
        <p:txBody>
          <a:bodyPr>
            <a:noAutofit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J. </a:t>
            </a:r>
            <a:r>
              <a:rPr lang="en-US" sz="1800" dirty="0" err="1" smtClean="0"/>
              <a:t>Autebert</a:t>
            </a:r>
            <a:r>
              <a:rPr lang="en-US" sz="1800" dirty="0" smtClean="0"/>
              <a:t>, J. </a:t>
            </a:r>
            <a:r>
              <a:rPr lang="en-US" sz="1800" dirty="0" err="1" smtClean="0"/>
              <a:t>Berstel</a:t>
            </a:r>
            <a:r>
              <a:rPr lang="en-US" sz="1800" dirty="0" smtClean="0"/>
              <a:t> and L. </a:t>
            </a:r>
            <a:r>
              <a:rPr lang="en-US" sz="1800" dirty="0" err="1" smtClean="0"/>
              <a:t>Boasson</a:t>
            </a:r>
            <a:r>
              <a:rPr lang="en-US" sz="1800" dirty="0" smtClean="0"/>
              <a:t>, Context-free language and pushdown automata.  Chap. 3 In:</a:t>
            </a:r>
            <a:r>
              <a:rPr lang="en-US" sz="1800" i="1" dirty="0" smtClean="0"/>
              <a:t> handbook of formal languages</a:t>
            </a:r>
            <a:r>
              <a:rPr lang="en-US" sz="1800" dirty="0" smtClean="0"/>
              <a:t> </a:t>
            </a:r>
            <a:r>
              <a:rPr lang="en-US" sz="1800" dirty="0" err="1" smtClean="0"/>
              <a:t>Vol</a:t>
            </a:r>
            <a:r>
              <a:rPr lang="en-US" sz="1800" dirty="0" smtClean="0"/>
              <a:t> 1. G. </a:t>
            </a:r>
            <a:r>
              <a:rPr lang="en-US" sz="1800" dirty="0" err="1" smtClean="0"/>
              <a:t>Rozenberg</a:t>
            </a:r>
            <a:r>
              <a:rPr lang="en-US" sz="1800" dirty="0" smtClean="0"/>
              <a:t> and A. </a:t>
            </a:r>
            <a:r>
              <a:rPr lang="en-US" sz="1800" dirty="0" err="1" smtClean="0"/>
              <a:t>Salomaa</a:t>
            </a:r>
            <a:r>
              <a:rPr lang="en-US" sz="1800" dirty="0" smtClean="0"/>
              <a:t> (eds.),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 1997. [</a:t>
            </a:r>
            <a:r>
              <a:rPr lang="en-US" sz="1800" dirty="0" smtClean="0">
                <a:solidFill>
                  <a:srgbClr val="FF0000"/>
                </a:solidFill>
              </a:rPr>
              <a:t>Extensive reference list</a:t>
            </a:r>
            <a:r>
              <a:rPr lang="en-US" sz="1800" dirty="0" smtClean="0"/>
              <a:t>]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M. </a:t>
            </a:r>
            <a:r>
              <a:rPr lang="en-US" sz="1800" dirty="0" err="1" smtClean="0"/>
              <a:t>Droste</a:t>
            </a:r>
            <a:r>
              <a:rPr lang="en-US" sz="1800" dirty="0" smtClean="0"/>
              <a:t>, W. </a:t>
            </a:r>
            <a:r>
              <a:rPr lang="en-US" sz="1800" dirty="0" err="1" smtClean="0"/>
              <a:t>Kuich</a:t>
            </a:r>
            <a:r>
              <a:rPr lang="en-US" sz="1800" dirty="0" smtClean="0"/>
              <a:t>, H. </a:t>
            </a:r>
            <a:r>
              <a:rPr lang="en-US" sz="1800" dirty="0" err="1" smtClean="0"/>
              <a:t>Vogler</a:t>
            </a:r>
            <a:r>
              <a:rPr lang="en-US" sz="1800" dirty="0" smtClean="0"/>
              <a:t> (Eds.), </a:t>
            </a:r>
            <a:r>
              <a:rPr lang="en-US" sz="1800" i="1" dirty="0" smtClean="0"/>
              <a:t>Handbook of Weighted Automata</a:t>
            </a:r>
            <a:r>
              <a:rPr lang="en-US" sz="1800" dirty="0" smtClean="0"/>
              <a:t>, Springer 2009.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S. </a:t>
            </a:r>
            <a:r>
              <a:rPr lang="en-US" sz="1800" dirty="0" err="1" smtClean="0"/>
              <a:t>Greibach</a:t>
            </a:r>
            <a:r>
              <a:rPr lang="en-US" sz="1800" dirty="0" smtClean="0"/>
              <a:t>. The hardest context-free language. </a:t>
            </a:r>
            <a:r>
              <a:rPr lang="en-US" sz="1800" i="1" dirty="0" smtClean="0"/>
              <a:t>SIAM J. on computing</a:t>
            </a:r>
            <a:r>
              <a:rPr lang="en-US" sz="1800" dirty="0" smtClean="0"/>
              <a:t> 3 (1973), 304-310.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M. Harrison, </a:t>
            </a:r>
            <a:r>
              <a:rPr lang="en-US" sz="1800" i="1" dirty="0" smtClean="0"/>
              <a:t>Introduction to Formal Language Theory</a:t>
            </a:r>
            <a:r>
              <a:rPr lang="en-US" sz="1800" dirty="0" smtClean="0"/>
              <a:t>, Addison- Wesley, 1978.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L. </a:t>
            </a:r>
            <a:r>
              <a:rPr lang="en-US" sz="1800" dirty="0" err="1" smtClean="0"/>
              <a:t>Kallmeyer</a:t>
            </a:r>
            <a:r>
              <a:rPr lang="en-US" sz="1800" dirty="0" smtClean="0"/>
              <a:t>, </a:t>
            </a:r>
            <a:r>
              <a:rPr lang="en-US" sz="1800" i="1" dirty="0" smtClean="0"/>
              <a:t>Parsing Beyond Context Free Grammars</a:t>
            </a:r>
            <a:r>
              <a:rPr lang="en-US" sz="1800" dirty="0" smtClean="0"/>
              <a:t>, Springer, 2010.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E. Shamir, Some inherently ambiguous context-free languages. </a:t>
            </a:r>
            <a:r>
              <a:rPr lang="en-US" sz="1800" i="1" dirty="0" smtClean="0"/>
              <a:t>Inf. and Control 18 </a:t>
            </a:r>
            <a:r>
              <a:rPr lang="en-US" sz="1800" dirty="0" smtClean="0"/>
              <a:t>(1971).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J. </a:t>
            </a:r>
            <a:r>
              <a:rPr lang="en-US" sz="1800" dirty="0" err="1" smtClean="0"/>
              <a:t>Berstel</a:t>
            </a:r>
            <a:r>
              <a:rPr lang="en-US" sz="1800" dirty="0" smtClean="0"/>
              <a:t>, </a:t>
            </a:r>
            <a:r>
              <a:rPr lang="en-US" sz="1800" i="1" dirty="0" smtClean="0"/>
              <a:t>Transductions and context-free languages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Teubner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Verlag</a:t>
            </a:r>
            <a:r>
              <a:rPr lang="en-US" sz="1800" i="1" dirty="0" smtClean="0"/>
              <a:t>,</a:t>
            </a:r>
            <a:r>
              <a:rPr lang="en-US" sz="1800" dirty="0" smtClean="0"/>
              <a:t> 1979.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A. </a:t>
            </a:r>
            <a:r>
              <a:rPr lang="en-US" sz="1800" dirty="0" err="1" smtClean="0"/>
              <a:t>Salomaa</a:t>
            </a:r>
            <a:r>
              <a:rPr lang="en-US" sz="1800" dirty="0" smtClean="0"/>
              <a:t>, </a:t>
            </a:r>
            <a:r>
              <a:rPr lang="en-US" sz="1800" i="1" dirty="0" smtClean="0"/>
              <a:t>Formal Languages</a:t>
            </a:r>
            <a:r>
              <a:rPr lang="en-US" sz="1800" dirty="0" smtClean="0"/>
              <a:t>, Academic Press</a:t>
            </a:r>
            <a:r>
              <a:rPr lang="en-US" sz="1800" i="1" dirty="0" smtClean="0"/>
              <a:t>, </a:t>
            </a:r>
            <a:r>
              <a:rPr lang="en-US" sz="1800" dirty="0" smtClean="0"/>
              <a:t>1973.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J. </a:t>
            </a:r>
            <a:r>
              <a:rPr lang="en-US" sz="1800" dirty="0" err="1" smtClean="0"/>
              <a:t>Sakarovitch</a:t>
            </a:r>
            <a:r>
              <a:rPr lang="en-US" sz="1800" dirty="0" smtClean="0"/>
              <a:t>, Pushdown automata with terminal languages, 421 in Publication RIMS, Kyoto University, 1981, pp. 15- 29.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S. Eilenberg, </a:t>
            </a:r>
            <a:r>
              <a:rPr lang="en-US" sz="1800" i="1" dirty="0" smtClean="0"/>
              <a:t>Automata, Languages and Machines</a:t>
            </a:r>
            <a:r>
              <a:rPr lang="en-US" sz="1800" dirty="0" smtClean="0"/>
              <a:t>, Vol. A &amp; B, Academic Press, 1973.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G. </a:t>
            </a:r>
            <a:r>
              <a:rPr lang="en-US" sz="1800" dirty="0" err="1" smtClean="0"/>
              <a:t>Ro</a:t>
            </a:r>
            <a:r>
              <a:rPr lang="en-US" sz="1800" dirty="0" err="1" smtClean="0"/>
              <a:t>z</a:t>
            </a:r>
            <a:r>
              <a:rPr lang="en-US" sz="1800" dirty="0" err="1" smtClean="0"/>
              <a:t>enberg</a:t>
            </a:r>
            <a:r>
              <a:rPr lang="en-US" sz="1800" dirty="0" smtClean="0"/>
              <a:t> </a:t>
            </a:r>
            <a:r>
              <a:rPr lang="en-US" sz="1800" dirty="0" smtClean="0"/>
              <a:t>and A. </a:t>
            </a:r>
            <a:r>
              <a:rPr lang="en-US" sz="1800" dirty="0" err="1" smtClean="0"/>
              <a:t>Salomaa</a:t>
            </a:r>
            <a:r>
              <a:rPr lang="en-US" sz="1800" dirty="0" smtClean="0"/>
              <a:t>. </a:t>
            </a:r>
            <a:r>
              <a:rPr lang="en-US" sz="1800" i="1" dirty="0" smtClean="0"/>
              <a:t>The mathematical theory of  </a:t>
            </a:r>
            <a:r>
              <a:rPr lang="en-US" sz="1800" i="1" dirty="0" smtClean="0"/>
              <a:t>L </a:t>
            </a:r>
            <a:r>
              <a:rPr lang="en-US" sz="1800" i="1" dirty="0" smtClean="0"/>
              <a:t>systems</a:t>
            </a:r>
            <a:r>
              <a:rPr lang="en-US" sz="1800" dirty="0" smtClean="0"/>
              <a:t>, </a:t>
            </a:r>
            <a:r>
              <a:rPr lang="en-US" sz="1800" dirty="0" smtClean="0"/>
              <a:t>Springer </a:t>
            </a:r>
            <a:r>
              <a:rPr lang="en-US" sz="1800" dirty="0" smtClean="0"/>
              <a:t>1976 .  </a:t>
            </a:r>
            <a:endParaRPr lang="en-US" sz="1800" dirty="0" smtClean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1800" dirty="0" smtClean="0"/>
              <a:t>P. </a:t>
            </a:r>
            <a:r>
              <a:rPr lang="en-US" sz="1800" dirty="0" err="1" smtClean="0"/>
              <a:t>Flojolet</a:t>
            </a:r>
            <a:r>
              <a:rPr lang="en-US" sz="1800" dirty="0" smtClean="0"/>
              <a:t>, Analytic models and ambiguity of context free languages </a:t>
            </a:r>
            <a:r>
              <a:rPr lang="en-US" sz="1800" i="1" dirty="0" err="1" smtClean="0"/>
              <a:t>Theor</a:t>
            </a:r>
            <a:r>
              <a:rPr lang="en-US" sz="1800" i="1" dirty="0" smtClean="0"/>
              <a:t>. Comp. </a:t>
            </a:r>
            <a:r>
              <a:rPr lang="en-US" sz="1800" i="1" dirty="0" err="1" smtClean="0"/>
              <a:t>Sci</a:t>
            </a:r>
            <a:r>
              <a:rPr lang="en-US" sz="1800" i="1" dirty="0" smtClean="0"/>
              <a:t> 49, 1987 283-309.</a:t>
            </a:r>
            <a:endParaRPr lang="en-US" sz="1800" dirty="0" smtClean="0"/>
          </a:p>
          <a:p>
            <a:pPr marL="514350" lvl="0" indent="-514350" algn="l" rtl="0">
              <a:buFont typeface="+mj-lt"/>
              <a:buAutoNum type="arabicPeriod"/>
            </a:pPr>
            <a:endParaRPr lang="en-US" sz="1800" dirty="0" smtClean="0"/>
          </a:p>
          <a:p>
            <a:pPr algn="l" rtl="0">
              <a:buNone/>
            </a:pPr>
            <a:endParaRPr lang="he-IL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Hindsight of Central CF Results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97" y="1285568"/>
            <a:ext cx="8839200" cy="5257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/>
              <a:t>Chomsky- Schutzenberger  Theorems: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and their impact</a:t>
            </a:r>
            <a:r>
              <a:rPr lang="en-US" sz="2400" dirty="0" smtClean="0"/>
              <a:t>  </a:t>
            </a:r>
          </a:p>
          <a:p>
            <a:pPr algn="l" rtl="0"/>
            <a:r>
              <a:rPr lang="en-US" sz="2400" dirty="0" smtClean="0"/>
              <a:t>	Each CFL  L= h (</a:t>
            </a:r>
            <a:r>
              <a:rPr lang="en-US" sz="2400" dirty="0" err="1" smtClean="0"/>
              <a:t>DykeᴖR</a:t>
            </a:r>
            <a:r>
              <a:rPr lang="en-US" sz="2400" dirty="0" smtClean="0"/>
              <a:t>) 				</a:t>
            </a:r>
          </a:p>
          <a:p>
            <a:pPr algn="l" rtl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Dyke</a:t>
            </a:r>
            <a:r>
              <a:rPr lang="en-US" sz="2400" dirty="0" smtClean="0"/>
              <a:t>= {well bracketed strings},  R= regular language</a:t>
            </a:r>
          </a:p>
          <a:p>
            <a:pPr algn="l" rtl="0"/>
            <a:r>
              <a:rPr lang="en-US" sz="2400" dirty="0" smtClean="0"/>
              <a:t>A non-ambiguous L has an algebraic generating function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400" b="1" dirty="0" smtClean="0"/>
          </a:p>
          <a:p>
            <a:pPr algn="l" rtl="0"/>
            <a:r>
              <a:rPr lang="en-US" sz="2400" b="1" dirty="0" smtClean="0"/>
              <a:t>(</a:t>
            </a:r>
            <a:r>
              <a:rPr lang="en-US" sz="2400" b="1" dirty="0" err="1" smtClean="0"/>
              <a:t>Sh</a:t>
            </a:r>
            <a:r>
              <a:rPr lang="en-US" sz="2400" b="1" dirty="0" smtClean="0"/>
              <a:t> 1967): </a:t>
            </a:r>
            <a:r>
              <a:rPr lang="en-US" sz="2400" dirty="0" smtClean="0"/>
              <a:t>Each CFL maps into </a:t>
            </a:r>
            <a:r>
              <a:rPr lang="en-US" sz="2400" b="1" dirty="0" smtClean="0">
                <a:solidFill>
                  <a:srgbClr val="00B050"/>
                </a:solidFill>
              </a:rPr>
              <a:t>Non-deter. lifting of 1 sided Dyke</a:t>
            </a:r>
          </a:p>
          <a:p>
            <a:pPr algn="l" rtl="0">
              <a:buNone/>
            </a:pPr>
            <a:r>
              <a:rPr lang="en-US" sz="2400" b="1" dirty="0" smtClean="0"/>
              <a:t>     </a:t>
            </a:r>
            <a:r>
              <a:rPr lang="en-US" sz="2400" dirty="0" smtClean="0"/>
              <a:t>hence </a:t>
            </a:r>
            <a:r>
              <a:rPr lang="en-US" sz="2400" b="1" dirty="0" smtClean="0">
                <a:solidFill>
                  <a:srgbClr val="00B050"/>
                </a:solidFill>
              </a:rPr>
              <a:t>it</a:t>
            </a:r>
            <a:r>
              <a:rPr lang="en-US" sz="2400" dirty="0" smtClean="0"/>
              <a:t> is A</a:t>
            </a:r>
            <a:r>
              <a:rPr lang="en-US" sz="2400" b="1" dirty="0" smtClean="0"/>
              <a:t> </a:t>
            </a:r>
            <a:r>
              <a:rPr lang="en-US" sz="2400" dirty="0" smtClean="0"/>
              <a:t>universal CFL thus a “hardest CFL”. 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map</a:t>
            </a:r>
            <a:r>
              <a:rPr lang="en-US" sz="2400" dirty="0" smtClean="0">
                <a:sym typeface="Wingdings" pitchFamily="2" charset="2"/>
              </a:rPr>
              <a:t>     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l-GR" sz="2400" dirty="0" smtClean="0">
                <a:sym typeface="Wingdings" pitchFamily="2" charset="2"/>
              </a:rPr>
              <a:t>φ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2400" dirty="0" smtClean="0">
                <a:sym typeface="Wingdings" pitchFamily="2" charset="2"/>
              </a:rPr>
              <a:t>)= […+…+],</a:t>
            </a:r>
            <a:r>
              <a:rPr lang="el-GR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</a:t>
            </a:r>
            <a:r>
              <a:rPr lang="el-GR" sz="2400" dirty="0" smtClean="0">
                <a:sym typeface="Wingdings" pitchFamily="2" charset="2"/>
              </a:rPr>
              <a:t>φ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11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11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… 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1100" dirty="0" smtClean="0">
                <a:sym typeface="Wingdings" pitchFamily="2" charset="2"/>
              </a:rPr>
              <a:t>n</a:t>
            </a:r>
            <a:r>
              <a:rPr lang="en-US" sz="2400" dirty="0" smtClean="0">
                <a:sym typeface="Wingdings" pitchFamily="2" charset="2"/>
              </a:rPr>
              <a:t> )= </a:t>
            </a:r>
            <a:r>
              <a:rPr lang="el-GR" sz="2400" dirty="0" smtClean="0">
                <a:sym typeface="Wingdings" pitchFamily="2" charset="2"/>
              </a:rPr>
              <a:t>φ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11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)…</a:t>
            </a:r>
            <a:r>
              <a:rPr lang="el-GR" sz="2400" dirty="0" smtClean="0">
                <a:sym typeface="Wingdings" pitchFamily="2" charset="2"/>
              </a:rPr>
              <a:t> φ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a</a:t>
            </a:r>
            <a:r>
              <a:rPr lang="en-US" sz="1100" dirty="0" smtClean="0">
                <a:sym typeface="Wingdings" pitchFamily="2" charset="2"/>
              </a:rPr>
              <a:t>n </a:t>
            </a:r>
            <a:r>
              <a:rPr lang="en-US" sz="2000" dirty="0" smtClean="0">
                <a:sym typeface="Wingdings" pitchFamily="2" charset="2"/>
              </a:rPr>
              <a:t>)=</a:t>
            </a:r>
            <a:endParaRPr lang="en-US" sz="2400" dirty="0" smtClean="0">
              <a:sym typeface="Wingdings" pitchFamily="2" charset="2"/>
            </a:endParaRPr>
          </a:p>
          <a:p>
            <a:pPr algn="ctr" rtl="0">
              <a:buNone/>
            </a:pPr>
            <a:r>
              <a:rPr lang="en-US" sz="2400" dirty="0" smtClean="0">
                <a:sym typeface="Wingdings" pitchFamily="2" charset="2"/>
              </a:rPr>
              <a:t>                         =[…+…+] </a:t>
            </a:r>
            <a:r>
              <a:rPr lang="en-US" sz="2400" dirty="0" smtClean="0">
                <a:sym typeface="Wingdings" pitchFamily="2" charset="2"/>
              </a:rPr>
              <a:t>[…+…+]… […+…+]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multinom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product)</a:t>
            </a:r>
          </a:p>
          <a:p>
            <a:pPr algn="ctr" rtl="0">
              <a:buNone/>
            </a:pPr>
            <a:r>
              <a:rPr lang="en-US" sz="2400" dirty="0" smtClean="0">
                <a:sym typeface="Wingdings" pitchFamily="2" charset="2"/>
              </a:rPr>
              <a:t>w</a:t>
            </a:r>
            <a:r>
              <a:rPr lang="el-GR" sz="2400" dirty="0" smtClean="0">
                <a:sym typeface="Wingdings" pitchFamily="2" charset="2"/>
              </a:rPr>
              <a:t>ϵ</a:t>
            </a:r>
            <a:r>
              <a:rPr lang="en-US" sz="2400" dirty="0" smtClean="0">
                <a:sym typeface="Wingdings" pitchFamily="2" charset="2"/>
              </a:rPr>
              <a:t>L(G) 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iff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sz="2400" dirty="0" smtClean="0">
                <a:sym typeface="Wingdings" pitchFamily="2" charset="2"/>
              </a:rPr>
              <a:t>opening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multinom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2400" dirty="0" smtClean="0">
                <a:sym typeface="Wingdings" pitchFamily="2" charset="2"/>
              </a:rPr>
              <a:t> gives a term in DYKE.</a:t>
            </a:r>
          </a:p>
          <a:p>
            <a:pPr algn="l" rtl="0"/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b="1" dirty="0" smtClean="0">
                <a:sym typeface="Wingdings" pitchFamily="2" charset="2"/>
              </a:rPr>
              <a:t>BGS 1960</a:t>
            </a:r>
            <a:r>
              <a:rPr lang="en-US" sz="2000" b="1" dirty="0" smtClean="0">
                <a:sym typeface="Wingdings" pitchFamily="2" charset="2"/>
              </a:rPr>
              <a:t>): </a:t>
            </a:r>
            <a:r>
              <a:rPr lang="en-US" sz="2000" dirty="0" smtClean="0">
                <a:solidFill>
                  <a:srgbClr val="00B050"/>
                </a:solidFill>
              </a:rPr>
              <a:t>Non-deter. lifting  of  CAT </a:t>
            </a:r>
            <a:r>
              <a:rPr lang="en-US" sz="2400" dirty="0" smtClean="0"/>
              <a:t>is also universal (hardest) CFL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1557</Words>
  <Application>Microsoft Office PowerPoint</Application>
  <PresentationFormat>On-screen Show (4:3)</PresentationFormat>
  <Paragraphs>214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MPS 2016</vt:lpstr>
      <vt:lpstr>Formal Languages Theory- Mid 50’s</vt:lpstr>
      <vt:lpstr>Formal Languages Generative Hierarchy Chomsky+</vt:lpstr>
      <vt:lpstr>Slide 4</vt:lpstr>
      <vt:lpstr>1957- 1963: Boston- Jerusalem Correspondence </vt:lpstr>
      <vt:lpstr>Central Publications up to 1969</vt:lpstr>
      <vt:lpstr>Slide 7</vt:lpstr>
      <vt:lpstr>Chosen Books &amp; Publications After 1970</vt:lpstr>
      <vt:lpstr>Hindsight of Central CF Results</vt:lpstr>
      <vt:lpstr>(Hindsight (continued</vt:lpstr>
      <vt:lpstr>Ambiguity- Complex Issues</vt:lpstr>
      <vt:lpstr>Ambiguity in NLP:</vt:lpstr>
      <vt:lpstr>SRT: SPREAD - ROTATE TRANSFORMATION  </vt:lpstr>
      <vt:lpstr>Top Trunk Rotation of MN to (M*N^)</vt:lpstr>
      <vt:lpstr>Slide 15</vt:lpstr>
      <vt:lpstr>Example (from [Sh., 1971])</vt:lpstr>
      <vt:lpstr>MILD Context-Sensitive Models &amp; SRT</vt:lpstr>
      <vt:lpstr>Glossary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 2016</dc:title>
  <dc:creator>fis239</dc:creator>
  <cp:lastModifiedBy>fis239</cp:lastModifiedBy>
  <cp:revision>206</cp:revision>
  <dcterms:created xsi:type="dcterms:W3CDTF">2016-01-21T12:47:29Z</dcterms:created>
  <dcterms:modified xsi:type="dcterms:W3CDTF">2016-03-17T10:02:50Z</dcterms:modified>
</cp:coreProperties>
</file>